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Lst>
  <p:sldSz cy="5143500" cx="9144000"/>
  <p:notesSz cx="6858000" cy="9144000"/>
  <p:embeddedFontLst>
    <p:embeddedFont>
      <p:font typeface="Roboto"/>
      <p:regular r:id="rId71"/>
      <p:bold r:id="rId72"/>
      <p:italic r:id="rId73"/>
      <p:boldItalic r:id="rId74"/>
    </p:embeddedFont>
    <p:embeddedFont>
      <p:font typeface="Merriweather"/>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79" roundtripDataSignature="AMtx7miPla5FhdDIyndSjHF5lCKvcJYGJ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oboto-italic.fntdata"/><Relationship Id="rId72" Type="http://schemas.openxmlformats.org/officeDocument/2006/relationships/font" Target="fonts/Roboto-bold.fntdata"/><Relationship Id="rId31" Type="http://schemas.openxmlformats.org/officeDocument/2006/relationships/slide" Target="slides/slide26.xml"/><Relationship Id="rId75" Type="http://schemas.openxmlformats.org/officeDocument/2006/relationships/font" Target="fonts/Merriweather-regular.fntdata"/><Relationship Id="rId30" Type="http://schemas.openxmlformats.org/officeDocument/2006/relationships/slide" Target="slides/slide25.xml"/><Relationship Id="rId74" Type="http://schemas.openxmlformats.org/officeDocument/2006/relationships/font" Target="fonts/Roboto-boldItalic.fntdata"/><Relationship Id="rId33" Type="http://schemas.openxmlformats.org/officeDocument/2006/relationships/slide" Target="slides/slide28.xml"/><Relationship Id="rId77" Type="http://schemas.openxmlformats.org/officeDocument/2006/relationships/font" Target="fonts/Merriweather-italic.fntdata"/><Relationship Id="rId32" Type="http://schemas.openxmlformats.org/officeDocument/2006/relationships/slide" Target="slides/slide27.xml"/><Relationship Id="rId76" Type="http://schemas.openxmlformats.org/officeDocument/2006/relationships/font" Target="fonts/Merriweather-bold.fntdata"/><Relationship Id="rId35" Type="http://schemas.openxmlformats.org/officeDocument/2006/relationships/slide" Target="slides/slide30.xml"/><Relationship Id="rId79" Type="http://customschemas.google.com/relationships/presentationmetadata" Target="metadata"/><Relationship Id="rId34" Type="http://schemas.openxmlformats.org/officeDocument/2006/relationships/slide" Target="slides/slide29.xml"/><Relationship Id="rId78" Type="http://schemas.openxmlformats.org/officeDocument/2006/relationships/font" Target="fonts/Merriweather-boldItalic.fntdata"/><Relationship Id="rId71" Type="http://schemas.openxmlformats.org/officeDocument/2006/relationships/font" Target="fonts/Roboto-regular.fntdata"/><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5f466bc908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25f466bc908_0_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5f466bc908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g25f466bc908_0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5f466bc908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g25f466bc908_0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5f466bc908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25f466bc908_0_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5f466bc908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g25f466bc908_0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5f466bc908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25f466bc908_0_2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5f466bc908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5f466bc908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5eb8fc1ef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5eb8fc1ef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5ee6dd85c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5ee6dd85c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5ee6dd85c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5ee6dd85c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5f333e0388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5f333e0388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5f333e0388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5f333e0388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5f333e0388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5f333e0388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5f4749c88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5f4749c88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5f333e0388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5f333e0388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5f333e0388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5f333e0388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5f333e0388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5f333e0388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5f333e0388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5f333e0388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5f333e038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5f333e038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5f333e0388_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5f333e0388_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5f333e0388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5f333e0388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1a0095f079_4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1a0095f079_4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5f333e0388_3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5f333e0388_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1a0095f079_4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1a0095f079_4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5f333e0388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5f333e0388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5f333e0388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5f333e0388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5f466bc908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5f466bc908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5f333e0388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5f333e0388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5f333e0388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5f333e0388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5f333e0388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5f333e0388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5f333e0388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5f333e0388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5f333e0388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5f333e0388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5f4749c88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5f4749c88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5f333e0388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5f333e0388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5f333e0388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5f333e0388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5f333e0388_1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5f333e0388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5f333e0388_1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5f333e0388_1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5f333e0388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5f333e0388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5f333e0388_1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5f333e0388_1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5f333e0388_1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5f333e0388_1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5f333e0388_1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5f333e0388_1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1a0095f079_4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1a0095f079_4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1a0095f079_4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1a0095f079_4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5f333e0388_3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5f333e0388_3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5f333e0388_3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5f333e0388_3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5f4749c88f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5f4749c88f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5f4749c88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5f4749c88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 name="Google Shape;51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551ce27df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 name="Google Shape;518;g1551ce27df6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5df2f26b9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5df2f26b9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38be661b84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g238be661b84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38be661b84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0" name="Google Shape;540;g238be661b84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38be661b84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1" name="Google Shape;551;g238be661b84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5f333e0388_3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2" name="Google Shape;562;g25f333e0388_3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5f4749c88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25f4749c88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5eb8fc1e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5eb8fc1e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5f466bc908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g25f466bc908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5f466bc908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g25f466bc908_0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g21a0095f079_4_423"/>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g21a0095f079_4_423"/>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g21a0095f079_4_423"/>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g21a0095f079_4_4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g21a0095f079_4_468"/>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g21a0095f079_4_468"/>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g21a0095f079_4_4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g21a0095f079_4_4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g21a0095f079_4_428"/>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g21a0095f079_4_428"/>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g21a0095f079_4_428"/>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g21a0095f079_4_4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g21a0095f079_4_433"/>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g21a0095f079_4_433"/>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g21a0095f079_4_433"/>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g21a0095f079_4_433"/>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g21a0095f079_4_433"/>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g21a0095f079_4_4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g21a0095f079_4_440"/>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g21a0095f079_4_44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g21a0095f079_4_440"/>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g21a0095f079_4_440"/>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g21a0095f079_4_4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g21a0095f079_4_44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g21a0095f079_4_44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g21a0095f079_4_4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g21a0095f079_4_450"/>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g21a0095f079_4_450"/>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g21a0095f079_4_450"/>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g21a0095f079_4_4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g21a0095f079_4_455"/>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g21a0095f079_4_4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g21a0095f079_4_458"/>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g21a0095f079_4_458"/>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g21a0095f079_4_458"/>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g21a0095f079_4_458"/>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g21a0095f079_4_4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g21a0095f079_4_464"/>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g21a0095f079_4_464"/>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g21a0095f079_4_4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g21a0095f079_4_4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g21a0095f079_4_4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g21a0095f079_4_4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1.jp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3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19.png"/><Relationship Id="rId5" Type="http://schemas.openxmlformats.org/officeDocument/2006/relationships/image" Target="../media/image22.png"/><Relationship Id="rId6"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20.png"/><Relationship Id="rId5" Type="http://schemas.openxmlformats.org/officeDocument/2006/relationships/image" Target="../media/image16.png"/><Relationship Id="rId6"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3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3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4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39.png"/><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39.png"/><Relationship Id="rId4" Type="http://schemas.openxmlformats.org/officeDocument/2006/relationships/image" Target="../media/image46.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44.jpg"/><Relationship Id="rId4" Type="http://schemas.openxmlformats.org/officeDocument/2006/relationships/image" Target="../media/image4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43.jpg"/><Relationship Id="rId4" Type="http://schemas.openxmlformats.org/officeDocument/2006/relationships/image" Target="../media/image41.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hyperlink" Target="https://doi.org/10.1007/s00145-020-09360-1" TargetMode="External"/><Relationship Id="rId4" Type="http://schemas.openxmlformats.org/officeDocument/2006/relationships/hyperlink" Target="https://arxiv.org/abs/2104.08494" TargetMode="External"/><Relationship Id="rId11" Type="http://schemas.openxmlformats.org/officeDocument/2006/relationships/hyperlink" Target="https://whispersystems.org/docs/specifications/x3dh/" TargetMode="External"/><Relationship Id="rId10" Type="http://schemas.openxmlformats.org/officeDocument/2006/relationships/hyperlink" Target="https://signal.org/docs/specifications/doubleratchet/" TargetMode="External"/><Relationship Id="rId9" Type="http://schemas.openxmlformats.org/officeDocument/2006/relationships/hyperlink" Target="https://xmpp.org/about/technology-overview.html" TargetMode="External"/><Relationship Id="rId5" Type="http://schemas.openxmlformats.org/officeDocument/2006/relationships/hyperlink" Target="https://doi.org/10.1007/978-3-319-45982-0_22" TargetMode="External"/><Relationship Id="rId6" Type="http://schemas.openxmlformats.org/officeDocument/2006/relationships/hyperlink" Target="https://xmpp.org/uses/instant-messaging/" TargetMode="External"/><Relationship Id="rId7" Type="http://schemas.openxmlformats.org/officeDocument/2006/relationships/hyperlink" Target="https://signal.org/docs/specifications/x3dh/" TargetMode="External"/><Relationship Id="rId8" Type="http://schemas.openxmlformats.org/officeDocument/2006/relationships/hyperlink" Target="http://citeseerx.ist.psu.edu/viewdoc/summary?doi=10.1.1.25.387"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6.jpg"/><Relationship Id="rId4" Type="http://schemas.openxmlformats.org/officeDocument/2006/relationships/image" Target="../media/image18.jpg"/><Relationship Id="rId5" Type="http://schemas.openxmlformats.org/officeDocument/2006/relationships/image" Target="../media/image5.jpg"/><Relationship Id="rId6"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9.jpg"/><Relationship Id="rId4" Type="http://schemas.openxmlformats.org/officeDocument/2006/relationships/image" Target="../media/image4.jpg"/><Relationship Id="rId5" Type="http://schemas.openxmlformats.org/officeDocument/2006/relationships/image" Target="../media/image3.jpg"/><Relationship Id="rId6"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63" name="Shape 63"/>
        <p:cNvGrpSpPr/>
        <p:nvPr/>
      </p:nvGrpSpPr>
      <p:grpSpPr>
        <a:xfrm>
          <a:off x="0" y="0"/>
          <a:ext cx="0" cy="0"/>
          <a:chOff x="0" y="0"/>
          <a:chExt cx="0" cy="0"/>
        </a:xfrm>
      </p:grpSpPr>
      <p:sp>
        <p:nvSpPr>
          <p:cNvPr id="64" name="Google Shape;64;p1"/>
          <p:cNvSpPr txBox="1"/>
          <p:nvPr>
            <p:ph type="ctrTitle"/>
          </p:nvPr>
        </p:nvSpPr>
        <p:spPr>
          <a:xfrm>
            <a:off x="311700" y="539725"/>
            <a:ext cx="8520600" cy="1282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Secure Multimedia Communication</a:t>
            </a:r>
            <a:endParaRPr/>
          </a:p>
          <a:p>
            <a:pPr indent="0" lvl="0" marL="0" rtl="0" algn="ctr">
              <a:lnSpc>
                <a:spcPct val="100000"/>
              </a:lnSpc>
              <a:spcBef>
                <a:spcPts val="0"/>
              </a:spcBef>
              <a:spcAft>
                <a:spcPts val="0"/>
              </a:spcAft>
              <a:buSzPts val="3600"/>
              <a:buNone/>
            </a:pPr>
            <a:r>
              <a:rPr lang="en" sz="2000">
                <a:solidFill>
                  <a:srgbClr val="002F4A"/>
                </a:solidFill>
              </a:rPr>
              <a:t>Industry  Project</a:t>
            </a:r>
            <a:endParaRPr sz="2000">
              <a:solidFill>
                <a:srgbClr val="002F4A"/>
              </a:solidFill>
            </a:endParaRPr>
          </a:p>
          <a:p>
            <a:pPr indent="0" lvl="0" marL="0" rtl="0" algn="ctr">
              <a:lnSpc>
                <a:spcPct val="100000"/>
              </a:lnSpc>
              <a:spcBef>
                <a:spcPts val="0"/>
              </a:spcBef>
              <a:spcAft>
                <a:spcPts val="0"/>
              </a:spcAft>
              <a:buSzPts val="3600"/>
              <a:buNone/>
            </a:pPr>
            <a:r>
              <a:rPr lang="en" sz="2000">
                <a:solidFill>
                  <a:srgbClr val="002F4A"/>
                </a:solidFill>
              </a:rPr>
              <a:t>Final Presentation</a:t>
            </a:r>
            <a:endParaRPr sz="2000">
              <a:solidFill>
                <a:srgbClr val="002F4A"/>
              </a:solidFill>
            </a:endParaRPr>
          </a:p>
          <a:p>
            <a:pPr indent="0" lvl="0" marL="0" rtl="0" algn="ctr">
              <a:lnSpc>
                <a:spcPct val="100000"/>
              </a:lnSpc>
              <a:spcBef>
                <a:spcPts val="0"/>
              </a:spcBef>
              <a:spcAft>
                <a:spcPts val="0"/>
              </a:spcAft>
              <a:buSzPts val="3600"/>
              <a:buNone/>
            </a:pPr>
            <a:r>
              <a:t/>
            </a:r>
            <a:endParaRPr sz="2000">
              <a:solidFill>
                <a:srgbClr val="002F4A"/>
              </a:solidFill>
            </a:endParaRPr>
          </a:p>
        </p:txBody>
      </p:sp>
      <p:sp>
        <p:nvSpPr>
          <p:cNvPr id="65" name="Google Shape;65;p1"/>
          <p:cNvSpPr txBox="1"/>
          <p:nvPr>
            <p:ph idx="1" type="subTitle"/>
          </p:nvPr>
        </p:nvSpPr>
        <p:spPr>
          <a:xfrm>
            <a:off x="311700" y="1878560"/>
            <a:ext cx="4242600" cy="73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
              <a:t>Project Mentor : </a:t>
            </a:r>
            <a:endParaRPr/>
          </a:p>
          <a:p>
            <a:pPr indent="0" lvl="0" marL="0" rtl="0" algn="l">
              <a:lnSpc>
                <a:spcPct val="100000"/>
              </a:lnSpc>
              <a:spcBef>
                <a:spcPts val="0"/>
              </a:spcBef>
              <a:spcAft>
                <a:spcPts val="0"/>
              </a:spcAft>
              <a:buSzPts val="1600"/>
              <a:buNone/>
            </a:pPr>
            <a:r>
              <a:rPr lang="en"/>
              <a:t>Dr. Prashant Kanade</a:t>
            </a:r>
            <a:endParaRPr/>
          </a:p>
          <a:p>
            <a:pPr indent="0" lvl="0" marL="0" rtl="0" algn="l">
              <a:lnSpc>
                <a:spcPct val="100000"/>
              </a:lnSpc>
              <a:spcBef>
                <a:spcPts val="0"/>
              </a:spcBef>
              <a:spcAft>
                <a:spcPts val="0"/>
              </a:spcAft>
              <a:buSzPts val="1600"/>
              <a:buNone/>
            </a:pPr>
            <a:r>
              <a:rPr lang="en"/>
              <a:t>Mrs. Yugchhaya Galphat</a:t>
            </a:r>
            <a:endParaRPr/>
          </a:p>
        </p:txBody>
      </p:sp>
      <p:pic>
        <p:nvPicPr>
          <p:cNvPr id="66" name="Google Shape;66;p1"/>
          <p:cNvPicPr preferRelativeResize="0"/>
          <p:nvPr/>
        </p:nvPicPr>
        <p:blipFill rotWithShape="1">
          <a:blip r:embed="rId3">
            <a:alphaModFix/>
          </a:blip>
          <a:srcRect b="0" l="0" r="0" t="0"/>
          <a:stretch/>
        </p:blipFill>
        <p:spPr>
          <a:xfrm>
            <a:off x="4211900" y="2973475"/>
            <a:ext cx="931600" cy="1504100"/>
          </a:xfrm>
          <a:prstGeom prst="rect">
            <a:avLst/>
          </a:prstGeom>
          <a:noFill/>
          <a:ln>
            <a:noFill/>
          </a:ln>
        </p:spPr>
      </p:pic>
      <p:sp>
        <p:nvSpPr>
          <p:cNvPr id="67" name="Google Shape;67;p1"/>
          <p:cNvSpPr txBox="1"/>
          <p:nvPr/>
        </p:nvSpPr>
        <p:spPr>
          <a:xfrm>
            <a:off x="6380875" y="3673925"/>
            <a:ext cx="2665800" cy="150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3F3F3"/>
                </a:solidFill>
                <a:latin typeface="Roboto"/>
                <a:ea typeface="Roboto"/>
                <a:cs typeface="Roboto"/>
                <a:sym typeface="Roboto"/>
              </a:rPr>
              <a:t>Group Number</a:t>
            </a:r>
            <a:r>
              <a:rPr i="0" lang="en" sz="1400" u="none" cap="none" strike="noStrike">
                <a:solidFill>
                  <a:srgbClr val="F3F3F3"/>
                </a:solidFill>
                <a:latin typeface="Roboto"/>
                <a:ea typeface="Roboto"/>
                <a:cs typeface="Roboto"/>
                <a:sym typeface="Roboto"/>
              </a:rPr>
              <a:t> : 18 </a:t>
            </a:r>
            <a:endParaRPr i="0" sz="1400" u="none" cap="none" strike="noStrike">
              <a:solidFill>
                <a:srgbClr val="F3F3F3"/>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3F3F3"/>
                </a:solidFill>
                <a:latin typeface="Roboto"/>
                <a:ea typeface="Roboto"/>
                <a:cs typeface="Roboto"/>
                <a:sym typeface="Roboto"/>
              </a:rPr>
              <a:t>Group Members</a:t>
            </a:r>
            <a:r>
              <a:rPr i="0" lang="en" sz="1400" u="none" cap="none" strike="noStrike">
                <a:solidFill>
                  <a:srgbClr val="F3F3F3"/>
                </a:solidFill>
                <a:latin typeface="Roboto"/>
                <a:ea typeface="Roboto"/>
                <a:cs typeface="Roboto"/>
                <a:sym typeface="Roboto"/>
              </a:rPr>
              <a:t> :</a:t>
            </a:r>
            <a:endParaRPr i="0" sz="1400" u="none" cap="none" strike="noStrike">
              <a:solidFill>
                <a:srgbClr val="F3F3F3"/>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F3F3F3"/>
                </a:solidFill>
                <a:latin typeface="Roboto"/>
                <a:ea typeface="Roboto"/>
                <a:cs typeface="Roboto"/>
                <a:sym typeface="Roboto"/>
              </a:rPr>
              <a:t>Ashwin Pansare 	D17B 43</a:t>
            </a:r>
            <a:endParaRPr i="0" sz="1400" u="none" cap="none" strike="noStrike">
              <a:solidFill>
                <a:srgbClr val="F3F3F3"/>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F3F3F3"/>
                </a:solidFill>
                <a:latin typeface="Roboto"/>
                <a:ea typeface="Roboto"/>
                <a:cs typeface="Roboto"/>
                <a:sym typeface="Roboto"/>
              </a:rPr>
              <a:t>Karan Punjabi 	D17B 49</a:t>
            </a:r>
            <a:endParaRPr i="0" sz="1400" u="none" cap="none" strike="noStrike">
              <a:solidFill>
                <a:srgbClr val="F3F3F3"/>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F3F3F3"/>
                </a:solidFill>
                <a:latin typeface="Roboto"/>
                <a:ea typeface="Roboto"/>
                <a:cs typeface="Roboto"/>
                <a:sym typeface="Roboto"/>
              </a:rPr>
              <a:t>Aashish Raheja 	D17B 51</a:t>
            </a:r>
            <a:endParaRPr i="0" sz="1400" u="none" cap="none" strike="noStrike">
              <a:solidFill>
                <a:srgbClr val="F3F3F3"/>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F3F3F3"/>
                </a:solidFill>
                <a:latin typeface="Roboto"/>
                <a:ea typeface="Roboto"/>
                <a:cs typeface="Roboto"/>
                <a:sym typeface="Roboto"/>
              </a:rPr>
              <a:t>Kartikey Verma 	D17B 65</a:t>
            </a:r>
            <a:endParaRPr i="0" sz="1400" u="none" cap="none" strike="noStrike">
              <a:solidFill>
                <a:srgbClr val="F3F3F3"/>
              </a:solidFill>
              <a:latin typeface="Roboto"/>
              <a:ea typeface="Roboto"/>
              <a:cs typeface="Roboto"/>
              <a:sym typeface="Roboto"/>
            </a:endParaRPr>
          </a:p>
        </p:txBody>
      </p:sp>
      <p:pic>
        <p:nvPicPr>
          <p:cNvPr id="68" name="Google Shape;68;p1"/>
          <p:cNvPicPr preferRelativeResize="0"/>
          <p:nvPr/>
        </p:nvPicPr>
        <p:blipFill rotWithShape="1">
          <a:blip r:embed="rId4">
            <a:alphaModFix/>
          </a:blip>
          <a:srcRect b="0" l="0" r="0" t="0"/>
          <a:stretch/>
        </p:blipFill>
        <p:spPr>
          <a:xfrm>
            <a:off x="3765525" y="1754502"/>
            <a:ext cx="1612950" cy="817250"/>
          </a:xfrm>
          <a:prstGeom prst="rect">
            <a:avLst/>
          </a:prstGeom>
          <a:noFill/>
          <a:ln>
            <a:noFill/>
          </a:ln>
        </p:spPr>
      </p:pic>
      <p:sp>
        <p:nvSpPr>
          <p:cNvPr id="69" name="Google Shape;69;p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g25f466bc908_0_129"/>
          <p:cNvSpPr txBox="1"/>
          <p:nvPr/>
        </p:nvSpPr>
        <p:spPr>
          <a:xfrm>
            <a:off x="362400" y="1253300"/>
            <a:ext cx="8419200" cy="400200"/>
          </a:xfrm>
          <a:prstGeom prst="rect">
            <a:avLst/>
          </a:prstGeom>
          <a:noFill/>
          <a:ln>
            <a:noFill/>
          </a:ln>
        </p:spPr>
        <p:txBody>
          <a:bodyPr anchorCtr="0" anchor="t" bIns="91425" lIns="91425" spcFirstLastPara="1" rIns="91425" wrap="square" tIns="91425">
            <a:spAutoFit/>
          </a:bodyPr>
          <a:lstStyle/>
          <a:p>
            <a:pPr indent="-317500" lvl="0" marL="457200" marR="0" rtl="0" algn="ctr">
              <a:lnSpc>
                <a:spcPct val="100000"/>
              </a:lnSpc>
              <a:spcBef>
                <a:spcPts val="0"/>
              </a:spcBef>
              <a:spcAft>
                <a:spcPts val="0"/>
              </a:spcAft>
              <a:buClr>
                <a:srgbClr val="000000"/>
              </a:buClr>
              <a:buSzPts val="1400"/>
              <a:buFont typeface="Roboto"/>
              <a:buAutoNum type="arabicPeriod" startAt="2"/>
            </a:pPr>
            <a:r>
              <a:rPr b="0" i="0" lang="en" sz="1400" u="none" cap="none" strike="noStrike">
                <a:solidFill>
                  <a:srgbClr val="000000"/>
                </a:solidFill>
                <a:latin typeface="Roboto"/>
                <a:ea typeface="Roboto"/>
                <a:cs typeface="Roboto"/>
                <a:sym typeface="Roboto"/>
              </a:rPr>
              <a:t>Mobile to Desktop &amp; Desktop to Mobile</a:t>
            </a:r>
            <a:endParaRPr b="0" i="0" sz="1400" u="none" cap="none" strike="noStrike">
              <a:solidFill>
                <a:srgbClr val="000000"/>
              </a:solidFill>
              <a:latin typeface="Roboto"/>
              <a:ea typeface="Roboto"/>
              <a:cs typeface="Roboto"/>
              <a:sym typeface="Roboto"/>
            </a:endParaRPr>
          </a:p>
        </p:txBody>
      </p:sp>
      <p:pic>
        <p:nvPicPr>
          <p:cNvPr id="137" name="Google Shape;137;g25f466bc908_0_129"/>
          <p:cNvPicPr preferRelativeResize="0"/>
          <p:nvPr/>
        </p:nvPicPr>
        <p:blipFill rotWithShape="1">
          <a:blip r:embed="rId3">
            <a:alphaModFix/>
          </a:blip>
          <a:srcRect b="0" l="0" r="0" t="0"/>
          <a:stretch/>
        </p:blipFill>
        <p:spPr>
          <a:xfrm>
            <a:off x="6158357" y="1653500"/>
            <a:ext cx="1896170" cy="3414850"/>
          </a:xfrm>
          <a:prstGeom prst="rect">
            <a:avLst/>
          </a:prstGeom>
          <a:noFill/>
          <a:ln>
            <a:noFill/>
          </a:ln>
        </p:spPr>
      </p:pic>
      <p:pic>
        <p:nvPicPr>
          <p:cNvPr id="138" name="Google Shape;138;g25f466bc908_0_129"/>
          <p:cNvPicPr preferRelativeResize="0"/>
          <p:nvPr/>
        </p:nvPicPr>
        <p:blipFill rotWithShape="1">
          <a:blip r:embed="rId4">
            <a:alphaModFix/>
          </a:blip>
          <a:srcRect b="0" l="0" r="0" t="0"/>
          <a:stretch/>
        </p:blipFill>
        <p:spPr>
          <a:xfrm>
            <a:off x="986725" y="2006288"/>
            <a:ext cx="4163299" cy="2538724"/>
          </a:xfrm>
          <a:prstGeom prst="rect">
            <a:avLst/>
          </a:prstGeom>
          <a:noFill/>
          <a:ln>
            <a:noFill/>
          </a:ln>
        </p:spPr>
      </p:pic>
      <p:sp>
        <p:nvSpPr>
          <p:cNvPr id="139" name="Google Shape;139;g25f466bc908_0_129"/>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rgbClr val="000000"/>
              </a:buClr>
              <a:buSzPct val="100000"/>
              <a:buFont typeface="Arial"/>
              <a:buNone/>
            </a:pPr>
            <a:r>
              <a:rPr lang="en"/>
              <a:t>Testing the application</a:t>
            </a:r>
            <a:endParaRPr/>
          </a:p>
          <a:p>
            <a:pPr indent="0" lvl="0" marL="0" rtl="0" algn="l">
              <a:spcBef>
                <a:spcPts val="0"/>
              </a:spcBef>
              <a:spcAft>
                <a:spcPts val="0"/>
              </a:spcAft>
              <a:buNone/>
            </a:pPr>
            <a:r>
              <a:t/>
            </a:r>
            <a:endParaRPr/>
          </a:p>
        </p:txBody>
      </p:sp>
      <p:sp>
        <p:nvSpPr>
          <p:cNvPr id="140" name="Google Shape;140;g25f466bc908_0_1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g25f466bc908_0_135"/>
          <p:cNvPicPr preferRelativeResize="0"/>
          <p:nvPr/>
        </p:nvPicPr>
        <p:blipFill rotWithShape="1">
          <a:blip r:embed="rId3">
            <a:alphaModFix/>
          </a:blip>
          <a:srcRect b="0" l="0" r="0" t="0"/>
          <a:stretch/>
        </p:blipFill>
        <p:spPr>
          <a:xfrm>
            <a:off x="596750" y="1678400"/>
            <a:ext cx="5408224" cy="3136274"/>
          </a:xfrm>
          <a:prstGeom prst="rect">
            <a:avLst/>
          </a:prstGeom>
          <a:noFill/>
          <a:ln>
            <a:noFill/>
          </a:ln>
        </p:spPr>
      </p:pic>
      <p:pic>
        <p:nvPicPr>
          <p:cNvPr id="146" name="Google Shape;146;g25f466bc908_0_135"/>
          <p:cNvPicPr preferRelativeResize="0"/>
          <p:nvPr/>
        </p:nvPicPr>
        <p:blipFill rotWithShape="1">
          <a:blip r:embed="rId4">
            <a:alphaModFix/>
          </a:blip>
          <a:srcRect b="0" l="0" r="0" t="0"/>
          <a:stretch/>
        </p:blipFill>
        <p:spPr>
          <a:xfrm>
            <a:off x="6363200" y="1499600"/>
            <a:ext cx="1966926" cy="3493877"/>
          </a:xfrm>
          <a:prstGeom prst="rect">
            <a:avLst/>
          </a:prstGeom>
          <a:noFill/>
          <a:ln>
            <a:noFill/>
          </a:ln>
        </p:spPr>
      </p:pic>
      <p:sp>
        <p:nvSpPr>
          <p:cNvPr id="147" name="Google Shape;147;g25f466bc908_0_135"/>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rgbClr val="000000"/>
              </a:buClr>
              <a:buSzPct val="100000"/>
              <a:buFont typeface="Arial"/>
              <a:buNone/>
            </a:pPr>
            <a:r>
              <a:rPr lang="en"/>
              <a:t>Testing the application</a:t>
            </a:r>
            <a:endParaRPr/>
          </a:p>
          <a:p>
            <a:pPr indent="0" lvl="0" marL="0" rtl="0" algn="l">
              <a:spcBef>
                <a:spcPts val="0"/>
              </a:spcBef>
              <a:spcAft>
                <a:spcPts val="0"/>
              </a:spcAft>
              <a:buNone/>
            </a:pPr>
            <a:r>
              <a:t/>
            </a:r>
            <a:endParaRPr/>
          </a:p>
        </p:txBody>
      </p:sp>
      <p:sp>
        <p:nvSpPr>
          <p:cNvPr id="148" name="Google Shape;148;g25f466bc908_0_1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g25f466bc908_0_140"/>
          <p:cNvPicPr preferRelativeResize="0"/>
          <p:nvPr/>
        </p:nvPicPr>
        <p:blipFill rotWithShape="1">
          <a:blip r:embed="rId3">
            <a:alphaModFix/>
          </a:blip>
          <a:srcRect b="0" l="0" r="0" t="0"/>
          <a:stretch/>
        </p:blipFill>
        <p:spPr>
          <a:xfrm>
            <a:off x="311725" y="1478450"/>
            <a:ext cx="5584823" cy="3262800"/>
          </a:xfrm>
          <a:prstGeom prst="rect">
            <a:avLst/>
          </a:prstGeom>
          <a:noFill/>
          <a:ln>
            <a:noFill/>
          </a:ln>
        </p:spPr>
      </p:pic>
      <p:pic>
        <p:nvPicPr>
          <p:cNvPr id="154" name="Google Shape;154;g25f466bc908_0_140"/>
          <p:cNvPicPr preferRelativeResize="0"/>
          <p:nvPr/>
        </p:nvPicPr>
        <p:blipFill rotWithShape="1">
          <a:blip r:embed="rId4">
            <a:alphaModFix/>
          </a:blip>
          <a:srcRect b="0" l="0" r="0" t="0"/>
          <a:stretch/>
        </p:blipFill>
        <p:spPr>
          <a:xfrm>
            <a:off x="6297375" y="1402899"/>
            <a:ext cx="2057025" cy="3653923"/>
          </a:xfrm>
          <a:prstGeom prst="rect">
            <a:avLst/>
          </a:prstGeom>
          <a:noFill/>
          <a:ln>
            <a:noFill/>
          </a:ln>
        </p:spPr>
      </p:pic>
      <p:sp>
        <p:nvSpPr>
          <p:cNvPr id="155" name="Google Shape;155;g25f466bc908_0_140"/>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rgbClr val="000000"/>
              </a:buClr>
              <a:buSzPct val="100000"/>
              <a:buFont typeface="Arial"/>
              <a:buNone/>
            </a:pPr>
            <a:r>
              <a:rPr lang="en"/>
              <a:t>Testing the application</a:t>
            </a:r>
            <a:endParaRPr/>
          </a:p>
          <a:p>
            <a:pPr indent="0" lvl="0" marL="0" rtl="0" algn="l">
              <a:spcBef>
                <a:spcPts val="0"/>
              </a:spcBef>
              <a:spcAft>
                <a:spcPts val="0"/>
              </a:spcAft>
              <a:buNone/>
            </a:pPr>
            <a:r>
              <a:t/>
            </a:r>
            <a:endParaRPr/>
          </a:p>
        </p:txBody>
      </p:sp>
      <p:sp>
        <p:nvSpPr>
          <p:cNvPr id="156" name="Google Shape;156;g25f466bc908_0_1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25f466bc908_0_145"/>
          <p:cNvSpPr txBox="1"/>
          <p:nvPr/>
        </p:nvSpPr>
        <p:spPr>
          <a:xfrm>
            <a:off x="362400" y="1264825"/>
            <a:ext cx="8419200" cy="400200"/>
          </a:xfrm>
          <a:prstGeom prst="rect">
            <a:avLst/>
          </a:prstGeom>
          <a:noFill/>
          <a:ln>
            <a:noFill/>
          </a:ln>
        </p:spPr>
        <p:txBody>
          <a:bodyPr anchorCtr="0" anchor="t" bIns="91425" lIns="91425" spcFirstLastPara="1" rIns="91425" wrap="square" tIns="91425">
            <a:spAutoFit/>
          </a:bodyPr>
          <a:lstStyle/>
          <a:p>
            <a:pPr indent="-317500" lvl="0" marL="457200" marR="0" rtl="0" algn="ctr">
              <a:lnSpc>
                <a:spcPct val="100000"/>
              </a:lnSpc>
              <a:spcBef>
                <a:spcPts val="0"/>
              </a:spcBef>
              <a:spcAft>
                <a:spcPts val="0"/>
              </a:spcAft>
              <a:buClr>
                <a:srgbClr val="000000"/>
              </a:buClr>
              <a:buSzPts val="1400"/>
              <a:buFont typeface="Roboto"/>
              <a:buAutoNum type="arabicPeriod" startAt="3"/>
            </a:pPr>
            <a:r>
              <a:rPr b="0" i="0" lang="en" sz="1400" u="none" cap="none" strike="noStrike">
                <a:solidFill>
                  <a:srgbClr val="000000"/>
                </a:solidFill>
                <a:latin typeface="Roboto"/>
                <a:ea typeface="Roboto"/>
                <a:cs typeface="Roboto"/>
                <a:sym typeface="Roboto"/>
              </a:rPr>
              <a:t>Desktop to Desktop</a:t>
            </a:r>
            <a:endParaRPr b="0" i="0" sz="1400" u="none" cap="none" strike="noStrike">
              <a:solidFill>
                <a:srgbClr val="000000"/>
              </a:solidFill>
              <a:latin typeface="Roboto"/>
              <a:ea typeface="Roboto"/>
              <a:cs typeface="Roboto"/>
              <a:sym typeface="Roboto"/>
            </a:endParaRPr>
          </a:p>
        </p:txBody>
      </p:sp>
      <p:pic>
        <p:nvPicPr>
          <p:cNvPr id="162" name="Google Shape;162;g25f466bc908_0_145"/>
          <p:cNvPicPr preferRelativeResize="0"/>
          <p:nvPr/>
        </p:nvPicPr>
        <p:blipFill rotWithShape="1">
          <a:blip r:embed="rId3">
            <a:alphaModFix/>
          </a:blip>
          <a:srcRect b="0" l="0" r="0" t="0"/>
          <a:stretch/>
        </p:blipFill>
        <p:spPr>
          <a:xfrm>
            <a:off x="1097276" y="1529219"/>
            <a:ext cx="3336762" cy="1739351"/>
          </a:xfrm>
          <a:prstGeom prst="rect">
            <a:avLst/>
          </a:prstGeom>
          <a:noFill/>
          <a:ln>
            <a:noFill/>
          </a:ln>
        </p:spPr>
      </p:pic>
      <p:pic>
        <p:nvPicPr>
          <p:cNvPr id="163" name="Google Shape;163;g25f466bc908_0_145"/>
          <p:cNvPicPr preferRelativeResize="0"/>
          <p:nvPr/>
        </p:nvPicPr>
        <p:blipFill rotWithShape="1">
          <a:blip r:embed="rId4">
            <a:alphaModFix/>
          </a:blip>
          <a:srcRect b="0" l="0" r="0" t="0"/>
          <a:stretch/>
        </p:blipFill>
        <p:spPr>
          <a:xfrm>
            <a:off x="4819783" y="1518100"/>
            <a:ext cx="3226934" cy="1799376"/>
          </a:xfrm>
          <a:prstGeom prst="rect">
            <a:avLst/>
          </a:prstGeom>
          <a:noFill/>
          <a:ln>
            <a:noFill/>
          </a:ln>
        </p:spPr>
      </p:pic>
      <p:pic>
        <p:nvPicPr>
          <p:cNvPr id="164" name="Google Shape;164;g25f466bc908_0_145"/>
          <p:cNvPicPr preferRelativeResize="0"/>
          <p:nvPr/>
        </p:nvPicPr>
        <p:blipFill rotWithShape="1">
          <a:blip r:embed="rId5">
            <a:alphaModFix/>
          </a:blip>
          <a:srcRect b="0" l="0" r="0" t="0"/>
          <a:stretch/>
        </p:blipFill>
        <p:spPr>
          <a:xfrm>
            <a:off x="1097275" y="3317477"/>
            <a:ext cx="3336782" cy="1739350"/>
          </a:xfrm>
          <a:prstGeom prst="rect">
            <a:avLst/>
          </a:prstGeom>
          <a:noFill/>
          <a:ln>
            <a:noFill/>
          </a:ln>
        </p:spPr>
      </p:pic>
      <p:pic>
        <p:nvPicPr>
          <p:cNvPr id="165" name="Google Shape;165;g25f466bc908_0_145"/>
          <p:cNvPicPr preferRelativeResize="0"/>
          <p:nvPr/>
        </p:nvPicPr>
        <p:blipFill rotWithShape="1">
          <a:blip r:embed="rId6">
            <a:alphaModFix/>
          </a:blip>
          <a:srcRect b="0" l="0" r="0" t="0"/>
          <a:stretch/>
        </p:blipFill>
        <p:spPr>
          <a:xfrm>
            <a:off x="4819783" y="3317477"/>
            <a:ext cx="3168094" cy="1739351"/>
          </a:xfrm>
          <a:prstGeom prst="rect">
            <a:avLst/>
          </a:prstGeom>
          <a:noFill/>
          <a:ln>
            <a:noFill/>
          </a:ln>
        </p:spPr>
      </p:pic>
      <p:sp>
        <p:nvSpPr>
          <p:cNvPr id="166" name="Google Shape;166;g25f466bc908_0_145"/>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rgbClr val="000000"/>
              </a:buClr>
              <a:buSzPct val="100000"/>
              <a:buFont typeface="Arial"/>
              <a:buNone/>
            </a:pPr>
            <a:r>
              <a:rPr lang="en"/>
              <a:t>Testing the application</a:t>
            </a:r>
            <a:endParaRPr/>
          </a:p>
          <a:p>
            <a:pPr indent="0" lvl="0" marL="0" rtl="0" algn="l">
              <a:spcBef>
                <a:spcPts val="0"/>
              </a:spcBef>
              <a:spcAft>
                <a:spcPts val="0"/>
              </a:spcAft>
              <a:buNone/>
            </a:pPr>
            <a:r>
              <a:t/>
            </a:r>
            <a:endParaRPr/>
          </a:p>
        </p:txBody>
      </p:sp>
      <p:sp>
        <p:nvSpPr>
          <p:cNvPr id="167" name="Google Shape;167;g25f466bc908_0_1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g25f466bc908_0_153"/>
          <p:cNvPicPr preferRelativeResize="0"/>
          <p:nvPr/>
        </p:nvPicPr>
        <p:blipFill rotWithShape="1">
          <a:blip r:embed="rId3">
            <a:alphaModFix/>
          </a:blip>
          <a:srcRect b="0" l="0" r="0" t="0"/>
          <a:stretch/>
        </p:blipFill>
        <p:spPr>
          <a:xfrm>
            <a:off x="845825" y="1303025"/>
            <a:ext cx="3552971" cy="1968111"/>
          </a:xfrm>
          <a:prstGeom prst="rect">
            <a:avLst/>
          </a:prstGeom>
          <a:noFill/>
          <a:ln>
            <a:noFill/>
          </a:ln>
        </p:spPr>
      </p:pic>
      <p:pic>
        <p:nvPicPr>
          <p:cNvPr id="173" name="Google Shape;173;g25f466bc908_0_153"/>
          <p:cNvPicPr preferRelativeResize="0"/>
          <p:nvPr/>
        </p:nvPicPr>
        <p:blipFill rotWithShape="1">
          <a:blip r:embed="rId4">
            <a:alphaModFix/>
          </a:blip>
          <a:srcRect b="0" l="0" r="0" t="0"/>
          <a:stretch/>
        </p:blipFill>
        <p:spPr>
          <a:xfrm>
            <a:off x="4827392" y="1334437"/>
            <a:ext cx="3470791" cy="1905291"/>
          </a:xfrm>
          <a:prstGeom prst="rect">
            <a:avLst/>
          </a:prstGeom>
          <a:noFill/>
          <a:ln>
            <a:noFill/>
          </a:ln>
        </p:spPr>
      </p:pic>
      <p:pic>
        <p:nvPicPr>
          <p:cNvPr id="174" name="Google Shape;174;g25f466bc908_0_153"/>
          <p:cNvPicPr preferRelativeResize="0"/>
          <p:nvPr/>
        </p:nvPicPr>
        <p:blipFill rotWithShape="1">
          <a:blip r:embed="rId5">
            <a:alphaModFix/>
          </a:blip>
          <a:srcRect b="0" l="0" r="0" t="0"/>
          <a:stretch/>
        </p:blipFill>
        <p:spPr>
          <a:xfrm>
            <a:off x="868543" y="3326839"/>
            <a:ext cx="3507520" cy="1816666"/>
          </a:xfrm>
          <a:prstGeom prst="rect">
            <a:avLst/>
          </a:prstGeom>
          <a:noFill/>
          <a:ln>
            <a:noFill/>
          </a:ln>
        </p:spPr>
      </p:pic>
      <p:pic>
        <p:nvPicPr>
          <p:cNvPr id="175" name="Google Shape;175;g25f466bc908_0_153"/>
          <p:cNvPicPr preferRelativeResize="0"/>
          <p:nvPr/>
        </p:nvPicPr>
        <p:blipFill rotWithShape="1">
          <a:blip r:embed="rId6">
            <a:alphaModFix/>
          </a:blip>
          <a:srcRect b="0" l="0" r="0" t="0"/>
          <a:stretch/>
        </p:blipFill>
        <p:spPr>
          <a:xfrm>
            <a:off x="4745207" y="3341836"/>
            <a:ext cx="3552978" cy="1786668"/>
          </a:xfrm>
          <a:prstGeom prst="rect">
            <a:avLst/>
          </a:prstGeom>
          <a:noFill/>
          <a:ln>
            <a:noFill/>
          </a:ln>
        </p:spPr>
      </p:pic>
      <p:sp>
        <p:nvSpPr>
          <p:cNvPr id="176" name="Google Shape;176;g25f466bc908_0_153"/>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rgbClr val="000000"/>
              </a:buClr>
              <a:buSzPct val="100000"/>
              <a:buFont typeface="Arial"/>
              <a:buNone/>
            </a:pPr>
            <a:r>
              <a:rPr lang="en"/>
              <a:t>Testing the application</a:t>
            </a:r>
            <a:endParaRPr/>
          </a:p>
          <a:p>
            <a:pPr indent="0" lvl="0" marL="0" rtl="0" algn="l">
              <a:spcBef>
                <a:spcPts val="0"/>
              </a:spcBef>
              <a:spcAft>
                <a:spcPts val="0"/>
              </a:spcAft>
              <a:buNone/>
            </a:pPr>
            <a:r>
              <a:t/>
            </a:r>
            <a:endParaRPr/>
          </a:p>
        </p:txBody>
      </p:sp>
      <p:sp>
        <p:nvSpPr>
          <p:cNvPr id="177" name="Google Shape;177;g25f466bc908_0_1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25f466bc908_0_227"/>
          <p:cNvSpPr txBox="1"/>
          <p:nvPr/>
        </p:nvSpPr>
        <p:spPr>
          <a:xfrm>
            <a:off x="562075" y="1680350"/>
            <a:ext cx="7760400" cy="1662300"/>
          </a:xfrm>
          <a:prstGeom prst="rect">
            <a:avLst/>
          </a:prstGeom>
          <a:noFill/>
          <a:ln>
            <a:noFill/>
          </a:ln>
        </p:spPr>
        <p:txBody>
          <a:bodyPr anchorCtr="0" anchor="t" bIns="91425" lIns="91425" spcFirstLastPara="1" rIns="91425" wrap="square" tIns="91425">
            <a:spAutoFit/>
          </a:bodyPr>
          <a:lstStyle/>
          <a:p>
            <a:pPr indent="-330200" lvl="0" marL="457200" marR="0" rtl="0" algn="just">
              <a:lnSpc>
                <a:spcPct val="100000"/>
              </a:lnSpc>
              <a:spcBef>
                <a:spcPts val="0"/>
              </a:spcBef>
              <a:spcAft>
                <a:spcPts val="0"/>
              </a:spcAft>
              <a:buSzPts val="1600"/>
              <a:buFont typeface="Roboto"/>
              <a:buChar char="●"/>
            </a:pPr>
            <a:r>
              <a:rPr lang="en" sz="1600">
                <a:latin typeface="Roboto"/>
                <a:ea typeface="Roboto"/>
                <a:cs typeface="Roboto"/>
                <a:sym typeface="Roboto"/>
              </a:rPr>
              <a:t>Error while building the Mobile app in Android Studio</a:t>
            </a:r>
            <a:endParaRPr sz="1600">
              <a:latin typeface="Roboto"/>
              <a:ea typeface="Roboto"/>
              <a:cs typeface="Roboto"/>
              <a:sym typeface="Roboto"/>
            </a:endParaRPr>
          </a:p>
          <a:p>
            <a:pPr indent="-330200" lvl="0" marL="457200" marR="0" rtl="0" algn="just">
              <a:lnSpc>
                <a:spcPct val="100000"/>
              </a:lnSpc>
              <a:spcBef>
                <a:spcPts val="0"/>
              </a:spcBef>
              <a:spcAft>
                <a:spcPts val="0"/>
              </a:spcAft>
              <a:buClr>
                <a:srgbClr val="000000"/>
              </a:buClr>
              <a:buSzPts val="1600"/>
              <a:buFont typeface="Roboto"/>
              <a:buChar char="●"/>
            </a:pPr>
            <a:r>
              <a:rPr b="1" lang="en" sz="1600">
                <a:latin typeface="Roboto"/>
                <a:ea typeface="Roboto"/>
                <a:cs typeface="Roboto"/>
                <a:sym typeface="Roboto"/>
              </a:rPr>
              <a:t>Error: </a:t>
            </a:r>
            <a:r>
              <a:rPr b="0" i="0" lang="en" sz="1600" u="none" cap="none" strike="noStrike">
                <a:solidFill>
                  <a:srgbClr val="000000"/>
                </a:solidFill>
                <a:latin typeface="Roboto"/>
                <a:ea typeface="Roboto"/>
                <a:cs typeface="Roboto"/>
                <a:sym typeface="Roboto"/>
              </a:rPr>
              <a:t>The minCompileSdk (&lt;version&gt;) specified in a dependency's AAR metadata (META-INF/com/android/build/gradle/aar-metadata.properties) is greater than this module's compileSdkVersion</a:t>
            </a:r>
            <a:endParaRPr b="0" i="0" sz="1600" u="none" cap="none" strike="noStrike">
              <a:solidFill>
                <a:srgbClr val="000000"/>
              </a:solidFill>
              <a:latin typeface="Roboto"/>
              <a:ea typeface="Roboto"/>
              <a:cs typeface="Roboto"/>
              <a:sym typeface="Roboto"/>
            </a:endParaRPr>
          </a:p>
          <a:p>
            <a:pPr indent="-330200" lvl="0" marL="457200" rtl="0" algn="just">
              <a:spcBef>
                <a:spcPts val="0"/>
              </a:spcBef>
              <a:spcAft>
                <a:spcPts val="0"/>
              </a:spcAft>
              <a:buSzPts val="1600"/>
              <a:buFont typeface="Roboto"/>
              <a:buChar char="●"/>
            </a:pPr>
            <a:r>
              <a:rPr b="1" lang="en" sz="1600">
                <a:latin typeface="Roboto"/>
                <a:ea typeface="Roboto"/>
                <a:cs typeface="Roboto"/>
                <a:sym typeface="Roboto"/>
              </a:rPr>
              <a:t>Solution: </a:t>
            </a:r>
            <a:r>
              <a:rPr lang="en" sz="1600">
                <a:latin typeface="Roboto"/>
                <a:ea typeface="Roboto"/>
                <a:cs typeface="Roboto"/>
                <a:sym typeface="Roboto"/>
              </a:rPr>
              <a:t>Set both compileSdkVersion and targetSdkVersion to &lt;version&gt; in your build.gradle(app) file.</a:t>
            </a:r>
            <a:r>
              <a:rPr b="0" i="0" lang="en" sz="1600" u="none" cap="none" strike="noStrike">
                <a:solidFill>
                  <a:srgbClr val="000000"/>
                </a:solidFill>
                <a:latin typeface="Roboto"/>
                <a:ea typeface="Roboto"/>
                <a:cs typeface="Roboto"/>
                <a:sym typeface="Roboto"/>
              </a:rPr>
              <a:t> </a:t>
            </a:r>
            <a:endParaRPr b="0" i="0" sz="1600" u="none" cap="none" strike="noStrike">
              <a:solidFill>
                <a:srgbClr val="000000"/>
              </a:solidFill>
              <a:latin typeface="Roboto"/>
              <a:ea typeface="Roboto"/>
              <a:cs typeface="Roboto"/>
              <a:sym typeface="Roboto"/>
            </a:endParaRPr>
          </a:p>
        </p:txBody>
      </p:sp>
      <p:sp>
        <p:nvSpPr>
          <p:cNvPr id="183" name="Google Shape;183;g25f466bc908_0_22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Solving Cookbook </a:t>
            </a:r>
            <a:r>
              <a:rPr lang="en"/>
              <a:t>installation</a:t>
            </a:r>
            <a:r>
              <a:rPr lang="en"/>
              <a:t> error</a:t>
            </a:r>
            <a:endParaRPr/>
          </a:p>
        </p:txBody>
      </p:sp>
      <p:sp>
        <p:nvSpPr>
          <p:cNvPr id="184" name="Google Shape;184;g25f466bc908_0_2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25f466bc908_0_29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Solving Cookbook installation error</a:t>
            </a:r>
            <a:endParaRPr/>
          </a:p>
        </p:txBody>
      </p:sp>
      <p:sp>
        <p:nvSpPr>
          <p:cNvPr id="190" name="Google Shape;190;g25f466bc908_0_29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91" name="Google Shape;191;g25f466bc908_0_290"/>
          <p:cNvPicPr preferRelativeResize="0"/>
          <p:nvPr/>
        </p:nvPicPr>
        <p:blipFill rotWithShape="1">
          <a:blip r:embed="rId3">
            <a:alphaModFix/>
          </a:blip>
          <a:srcRect b="0" l="0" r="0" t="0"/>
          <a:stretch/>
        </p:blipFill>
        <p:spPr>
          <a:xfrm>
            <a:off x="1044000" y="1295450"/>
            <a:ext cx="7236300" cy="3761375"/>
          </a:xfrm>
          <a:prstGeom prst="rect">
            <a:avLst/>
          </a:prstGeom>
          <a:noFill/>
          <a:ln>
            <a:noFill/>
          </a:ln>
        </p:spPr>
      </p:pic>
      <p:sp>
        <p:nvSpPr>
          <p:cNvPr id="192" name="Google Shape;192;g25f466bc908_0_290"/>
          <p:cNvSpPr/>
          <p:nvPr/>
        </p:nvSpPr>
        <p:spPr>
          <a:xfrm>
            <a:off x="4296875" y="2468850"/>
            <a:ext cx="927900" cy="102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25f466bc908_0_290"/>
          <p:cNvSpPr/>
          <p:nvPr/>
        </p:nvSpPr>
        <p:spPr>
          <a:xfrm>
            <a:off x="4467475" y="3058225"/>
            <a:ext cx="927900" cy="102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4" name="Google Shape;194;g25f466bc908_0_290"/>
          <p:cNvCxnSpPr>
            <a:stCxn id="192" idx="3"/>
          </p:cNvCxnSpPr>
          <p:nvPr/>
        </p:nvCxnSpPr>
        <p:spPr>
          <a:xfrm flipH="1" rot="10800000">
            <a:off x="5224775" y="2518500"/>
            <a:ext cx="463200" cy="1800"/>
          </a:xfrm>
          <a:prstGeom prst="straightConnector1">
            <a:avLst/>
          </a:prstGeom>
          <a:noFill/>
          <a:ln cap="flat" cmpd="sng" w="9525">
            <a:solidFill>
              <a:srgbClr val="FF0000"/>
            </a:solidFill>
            <a:prstDash val="solid"/>
            <a:round/>
            <a:headEnd len="med" w="med" type="triangle"/>
            <a:tailEnd len="med" w="med" type="none"/>
          </a:ln>
        </p:spPr>
      </p:cxnSp>
      <p:cxnSp>
        <p:nvCxnSpPr>
          <p:cNvPr id="195" name="Google Shape;195;g25f466bc908_0_290"/>
          <p:cNvCxnSpPr/>
          <p:nvPr/>
        </p:nvCxnSpPr>
        <p:spPr>
          <a:xfrm flipH="1" rot="10800000">
            <a:off x="5395375" y="3108775"/>
            <a:ext cx="463200" cy="1800"/>
          </a:xfrm>
          <a:prstGeom prst="straightConnector1">
            <a:avLst/>
          </a:prstGeom>
          <a:noFill/>
          <a:ln cap="flat" cmpd="sng" w="9525">
            <a:solidFill>
              <a:srgbClr val="FF0000"/>
            </a:solidFill>
            <a:prstDash val="solid"/>
            <a:round/>
            <a:headEnd len="med" w="med" type="triangl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25eb8fc1ef0_0_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Evaluation</a:t>
            </a:r>
            <a:r>
              <a:rPr lang="en"/>
              <a:t> of existing Encryption Algorithm</a:t>
            </a:r>
            <a:endParaRPr/>
          </a:p>
        </p:txBody>
      </p:sp>
      <p:sp>
        <p:nvSpPr>
          <p:cNvPr id="201" name="Google Shape;201;g25eb8fc1ef0_0_8"/>
          <p:cNvSpPr txBox="1"/>
          <p:nvPr>
            <p:ph idx="1" type="body"/>
          </p:nvPr>
        </p:nvSpPr>
        <p:spPr>
          <a:xfrm>
            <a:off x="369425" y="1416850"/>
            <a:ext cx="8463000" cy="3165000"/>
          </a:xfrm>
          <a:prstGeom prst="rect">
            <a:avLst/>
          </a:prstGeom>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rgbClr val="1B1B1B"/>
              </a:buClr>
              <a:buSzPts val="1600"/>
              <a:buAutoNum type="arabicPeriod"/>
            </a:pPr>
            <a:r>
              <a:rPr lang="en" sz="1600">
                <a:solidFill>
                  <a:srgbClr val="1B1B1B"/>
                </a:solidFill>
              </a:rPr>
              <a:t>Study and Evaluation of all the encryption techniques employed in the existing project was done </a:t>
            </a:r>
            <a:endParaRPr sz="1600">
              <a:solidFill>
                <a:srgbClr val="1B1B1B"/>
              </a:solidFill>
            </a:endParaRPr>
          </a:p>
          <a:p>
            <a:pPr indent="-330200" lvl="0" marL="457200" marR="0" rtl="0" algn="l">
              <a:lnSpc>
                <a:spcPct val="115000"/>
              </a:lnSpc>
              <a:spcBef>
                <a:spcPts val="0"/>
              </a:spcBef>
              <a:spcAft>
                <a:spcPts val="0"/>
              </a:spcAft>
              <a:buClr>
                <a:srgbClr val="1B1B1B"/>
              </a:buClr>
              <a:buSzPts val="1600"/>
              <a:buAutoNum type="arabicPeriod"/>
            </a:pPr>
            <a:r>
              <a:rPr lang="en" sz="1600">
                <a:solidFill>
                  <a:srgbClr val="1B1B1B"/>
                </a:solidFill>
              </a:rPr>
              <a:t>Encryption algorithms in </a:t>
            </a:r>
            <a:r>
              <a:rPr lang="en" sz="1600">
                <a:solidFill>
                  <a:srgbClr val="1B1B1B"/>
                </a:solidFill>
              </a:rPr>
              <a:t>existing</a:t>
            </a:r>
            <a:r>
              <a:rPr lang="en" sz="1600">
                <a:solidFill>
                  <a:srgbClr val="1B1B1B"/>
                </a:solidFill>
              </a:rPr>
              <a:t> System: Two layer </a:t>
            </a:r>
            <a:r>
              <a:rPr lang="en" sz="1600">
                <a:solidFill>
                  <a:srgbClr val="1B1B1B"/>
                </a:solidFill>
              </a:rPr>
              <a:t>encryption</a:t>
            </a:r>
            <a:r>
              <a:rPr lang="en" sz="1600">
                <a:solidFill>
                  <a:srgbClr val="1B1B1B"/>
                </a:solidFill>
              </a:rPr>
              <a:t> Algorithm</a:t>
            </a:r>
            <a:endParaRPr sz="1600">
              <a:solidFill>
                <a:srgbClr val="1B1B1B"/>
              </a:solidFill>
            </a:endParaRPr>
          </a:p>
          <a:p>
            <a:pPr indent="-330200" lvl="1" marL="914400" marR="0" rtl="0" algn="l">
              <a:lnSpc>
                <a:spcPct val="115000"/>
              </a:lnSpc>
              <a:spcBef>
                <a:spcPts val="0"/>
              </a:spcBef>
              <a:spcAft>
                <a:spcPts val="0"/>
              </a:spcAft>
              <a:buClr>
                <a:srgbClr val="1B1B1B"/>
              </a:buClr>
              <a:buSzPts val="1600"/>
              <a:buAutoNum type="alphaLcPeriod"/>
            </a:pPr>
            <a:r>
              <a:rPr lang="en" sz="1600">
                <a:solidFill>
                  <a:srgbClr val="1B1B1B"/>
                </a:solidFill>
              </a:rPr>
              <a:t>First layer employed  - </a:t>
            </a:r>
            <a:r>
              <a:rPr lang="en" sz="1600">
                <a:solidFill>
                  <a:srgbClr val="1B1B1B"/>
                </a:solidFill>
              </a:rPr>
              <a:t>XOR algorithm </a:t>
            </a:r>
            <a:endParaRPr sz="1600">
              <a:solidFill>
                <a:srgbClr val="1B1B1B"/>
              </a:solidFill>
            </a:endParaRPr>
          </a:p>
          <a:p>
            <a:pPr indent="-330200" lvl="1" marL="914400" marR="0" rtl="0" algn="l">
              <a:lnSpc>
                <a:spcPct val="115000"/>
              </a:lnSpc>
              <a:spcBef>
                <a:spcPts val="0"/>
              </a:spcBef>
              <a:spcAft>
                <a:spcPts val="0"/>
              </a:spcAft>
              <a:buClr>
                <a:srgbClr val="1B1B1B"/>
              </a:buClr>
              <a:buSzPts val="1600"/>
              <a:buAutoNum type="alphaLcPeriod"/>
            </a:pPr>
            <a:r>
              <a:rPr lang="en" sz="1600">
                <a:solidFill>
                  <a:srgbClr val="1B1B1B"/>
                </a:solidFill>
              </a:rPr>
              <a:t>Second layer was AES Algorithm</a:t>
            </a:r>
            <a:endParaRPr b="1" sz="1600">
              <a:solidFill>
                <a:srgbClr val="1B1B1B"/>
              </a:solidFill>
              <a:latin typeface="Times New Roman"/>
              <a:ea typeface="Times New Roman"/>
              <a:cs typeface="Times New Roman"/>
              <a:sym typeface="Times New Roman"/>
            </a:endParaRPr>
          </a:p>
          <a:p>
            <a:pPr indent="0" lvl="0" marL="0" rtl="0" algn="just">
              <a:lnSpc>
                <a:spcPct val="95000"/>
              </a:lnSpc>
              <a:spcBef>
                <a:spcPts val="1200"/>
              </a:spcBef>
              <a:spcAft>
                <a:spcPts val="1200"/>
              </a:spcAft>
              <a:buNone/>
            </a:pPr>
            <a:r>
              <a:rPr b="1" lang="en" sz="1600">
                <a:solidFill>
                  <a:srgbClr val="1B1B1B"/>
                </a:solidFill>
                <a:latin typeface="Times New Roman"/>
                <a:ea typeface="Times New Roman"/>
                <a:cs typeface="Times New Roman"/>
                <a:sym typeface="Times New Roman"/>
              </a:rPr>
              <a:t> </a:t>
            </a:r>
            <a:endParaRPr b="1" sz="1600">
              <a:solidFill>
                <a:srgbClr val="1B1B1B"/>
              </a:solidFill>
              <a:latin typeface="Times New Roman"/>
              <a:ea typeface="Times New Roman"/>
              <a:cs typeface="Times New Roman"/>
              <a:sym typeface="Times New Roman"/>
            </a:endParaRPr>
          </a:p>
        </p:txBody>
      </p:sp>
      <p:sp>
        <p:nvSpPr>
          <p:cNvPr id="202" name="Google Shape;202;g25eb8fc1ef0_0_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03" name="Google Shape;203;g25eb8fc1ef0_0_8"/>
          <p:cNvPicPr preferRelativeResize="0"/>
          <p:nvPr/>
        </p:nvPicPr>
        <p:blipFill rotWithShape="1">
          <a:blip r:embed="rId3">
            <a:alphaModFix/>
          </a:blip>
          <a:srcRect b="0" l="0" r="0" t="10944"/>
          <a:stretch/>
        </p:blipFill>
        <p:spPr>
          <a:xfrm>
            <a:off x="369425" y="3201925"/>
            <a:ext cx="8463002" cy="140941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25ee6dd85cf_0_3"/>
          <p:cNvSpPr/>
          <p:nvPr/>
        </p:nvSpPr>
        <p:spPr>
          <a:xfrm>
            <a:off x="1804500" y="3395850"/>
            <a:ext cx="5058000" cy="15915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g25ee6dd85cf_0_3"/>
          <p:cNvSpPr txBox="1"/>
          <p:nvPr>
            <p:ph type="title"/>
          </p:nvPr>
        </p:nvSpPr>
        <p:spPr>
          <a:xfrm>
            <a:off x="197825" y="38637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Existing System  - First Layer (XOR)</a:t>
            </a:r>
            <a:endParaRPr/>
          </a:p>
        </p:txBody>
      </p:sp>
      <p:sp>
        <p:nvSpPr>
          <p:cNvPr id="210" name="Google Shape;210;g25ee6dd85cf_0_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11" name="Google Shape;211;g25ee6dd85cf_0_3"/>
          <p:cNvSpPr txBox="1"/>
          <p:nvPr>
            <p:ph idx="1" type="body"/>
          </p:nvPr>
        </p:nvSpPr>
        <p:spPr>
          <a:xfrm>
            <a:off x="197825" y="1422425"/>
            <a:ext cx="8753700" cy="36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1B1B1B"/>
                </a:solidFill>
              </a:rPr>
              <a:t>The concept of implementation is to first define XOR – encryption key and then to perform XOR operation of the characters in the String with this key which you want to encrypt. </a:t>
            </a:r>
            <a:endParaRPr sz="1600">
              <a:solidFill>
                <a:srgbClr val="1B1B1B"/>
              </a:solidFill>
            </a:endParaRPr>
          </a:p>
          <a:p>
            <a:pPr indent="0" lvl="0" marL="0" rtl="0" algn="l">
              <a:spcBef>
                <a:spcPts val="0"/>
              </a:spcBef>
              <a:spcAft>
                <a:spcPts val="0"/>
              </a:spcAft>
              <a:buNone/>
            </a:pPr>
            <a:r>
              <a:rPr lang="en" sz="1600">
                <a:solidFill>
                  <a:srgbClr val="1B1B1B"/>
                </a:solidFill>
              </a:rPr>
              <a:t>To decrypt the encrypted characters we have to perform XOR operation again with the defined key. </a:t>
            </a:r>
            <a:endParaRPr sz="1600">
              <a:solidFill>
                <a:srgbClr val="1B1B1B"/>
              </a:solidFill>
            </a:endParaRPr>
          </a:p>
          <a:p>
            <a:pPr indent="0" lvl="0" marL="0" rtl="0" algn="l">
              <a:spcBef>
                <a:spcPts val="1200"/>
              </a:spcBef>
              <a:spcAft>
                <a:spcPts val="0"/>
              </a:spcAft>
              <a:buNone/>
            </a:pPr>
            <a:r>
              <a:rPr b="1" lang="en" sz="1600">
                <a:solidFill>
                  <a:srgbClr val="1B1B1B"/>
                </a:solidFill>
              </a:rPr>
              <a:t>Example</a:t>
            </a:r>
            <a:r>
              <a:rPr lang="en" sz="1600">
                <a:solidFill>
                  <a:srgbClr val="1B1B1B"/>
                </a:solidFill>
              </a:rPr>
              <a:t>, if the binary format of plain text is 11001011 and binary format of the key is 10110001, then the cipher will be as follows:</a:t>
            </a:r>
            <a:endParaRPr sz="1600">
              <a:solidFill>
                <a:srgbClr val="1B1B1B"/>
              </a:solidFill>
            </a:endParaRPr>
          </a:p>
          <a:p>
            <a:pPr indent="0" lvl="0" marL="0" rtl="0" algn="l">
              <a:spcBef>
                <a:spcPts val="1200"/>
              </a:spcBef>
              <a:spcAft>
                <a:spcPts val="0"/>
              </a:spcAft>
              <a:buNone/>
            </a:pPr>
            <a:r>
              <a:rPr b="1" lang="en" sz="1200">
                <a:solidFill>
                  <a:srgbClr val="000000"/>
                </a:solidFill>
              </a:rPr>
              <a:t>                                                    Plain	1	1	0	0	1	0	1	1</a:t>
            </a:r>
            <a:endParaRPr b="1" sz="1200">
              <a:solidFill>
                <a:srgbClr val="000000"/>
              </a:solidFill>
            </a:endParaRPr>
          </a:p>
          <a:p>
            <a:pPr indent="0" lvl="0" marL="0" rtl="0" algn="l">
              <a:spcBef>
                <a:spcPts val="1200"/>
              </a:spcBef>
              <a:spcAft>
                <a:spcPts val="0"/>
              </a:spcAft>
              <a:buNone/>
            </a:pPr>
            <a:r>
              <a:rPr b="1" lang="en" sz="1200">
                <a:solidFill>
                  <a:srgbClr val="000000"/>
                </a:solidFill>
              </a:rPr>
              <a:t>                                                    Key	            1	0	1	1	0	0	0	1</a:t>
            </a:r>
            <a:endParaRPr b="1" sz="1200">
              <a:solidFill>
                <a:srgbClr val="000000"/>
              </a:solidFill>
            </a:endParaRPr>
          </a:p>
          <a:p>
            <a:pPr indent="0" lvl="0" marL="0" rtl="0" algn="ctr">
              <a:spcBef>
                <a:spcPts val="1200"/>
              </a:spcBef>
              <a:spcAft>
                <a:spcPts val="0"/>
              </a:spcAft>
              <a:buNone/>
            </a:pPr>
            <a:r>
              <a:rPr b="1" lang="en" sz="1200">
                <a:solidFill>
                  <a:srgbClr val="000000"/>
                </a:solidFill>
              </a:rPr>
              <a:t>XOR Encryption</a:t>
            </a:r>
            <a:endParaRPr b="1" sz="1200">
              <a:solidFill>
                <a:srgbClr val="000000"/>
              </a:solidFill>
            </a:endParaRPr>
          </a:p>
          <a:p>
            <a:pPr indent="0" lvl="0" marL="0" rtl="0" algn="l">
              <a:spcBef>
                <a:spcPts val="1200"/>
              </a:spcBef>
              <a:spcAft>
                <a:spcPts val="0"/>
              </a:spcAft>
              <a:buNone/>
            </a:pPr>
            <a:r>
              <a:rPr b="1" lang="en" sz="1200">
                <a:solidFill>
                  <a:srgbClr val="000000"/>
                </a:solidFill>
              </a:rPr>
              <a:t>                                                    Cipher        0	1	1	1	1	0	1	0</a:t>
            </a:r>
            <a:endParaRPr b="1" sz="1200">
              <a:solidFill>
                <a:srgbClr val="000000"/>
              </a:solidFill>
            </a:endParaRPr>
          </a:p>
          <a:p>
            <a:pPr indent="0" lvl="0" marL="0" rtl="0" algn="l">
              <a:spcBef>
                <a:spcPts val="1200"/>
              </a:spcBef>
              <a:spcAft>
                <a:spcPts val="0"/>
              </a:spcAft>
              <a:buNone/>
            </a:pPr>
            <a:r>
              <a:t/>
            </a:r>
            <a:endParaRPr sz="1200"/>
          </a:p>
          <a:p>
            <a:pPr indent="0" lvl="0" marL="0" rtl="0" algn="l">
              <a:spcBef>
                <a:spcPts val="1200"/>
              </a:spcBef>
              <a:spcAft>
                <a:spcPts val="1200"/>
              </a:spcAft>
              <a:buNone/>
            </a:pPr>
            <a:r>
              <a:t/>
            </a:r>
            <a:endParaRPr sz="1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25ee6dd85cf_0_1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Replacement of First layer - XOR</a:t>
            </a:r>
            <a:endParaRPr/>
          </a:p>
        </p:txBody>
      </p:sp>
      <p:sp>
        <p:nvSpPr>
          <p:cNvPr id="217" name="Google Shape;217;g25ee6dd85cf_0_12"/>
          <p:cNvSpPr txBox="1"/>
          <p:nvPr>
            <p:ph idx="1" type="body"/>
          </p:nvPr>
        </p:nvSpPr>
        <p:spPr>
          <a:xfrm>
            <a:off x="440475" y="1505700"/>
            <a:ext cx="8283600" cy="30762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1600">
                <a:solidFill>
                  <a:srgbClr val="1B1B1B"/>
                </a:solidFill>
              </a:rPr>
              <a:t>Modification of the encryption algorithm - </a:t>
            </a:r>
            <a:r>
              <a:rPr b="1" lang="en" sz="1600" u="sng">
                <a:solidFill>
                  <a:srgbClr val="1B1B1B"/>
                </a:solidFill>
              </a:rPr>
              <a:t>R</a:t>
            </a:r>
            <a:r>
              <a:rPr b="1" lang="en" sz="1600" u="sng">
                <a:solidFill>
                  <a:srgbClr val="1B1B1B"/>
                </a:solidFill>
              </a:rPr>
              <a:t>eplaced XOR  First Layer algorithm with the Hill Cipher algorithm</a:t>
            </a:r>
            <a:r>
              <a:rPr lang="en" sz="1600">
                <a:solidFill>
                  <a:srgbClr val="1B1B1B"/>
                </a:solidFill>
              </a:rPr>
              <a:t> which has a more complex working than the previous method, thus enabling the system to be more efficient</a:t>
            </a:r>
            <a:endParaRPr sz="1700">
              <a:solidFill>
                <a:srgbClr val="1B1B1B"/>
              </a:solidFill>
              <a:latin typeface="Times New Roman"/>
              <a:ea typeface="Times New Roman"/>
              <a:cs typeface="Times New Roman"/>
              <a:sym typeface="Times New Roman"/>
            </a:endParaRPr>
          </a:p>
          <a:p>
            <a:pPr indent="0" lvl="0" marL="0" rtl="0" algn="just">
              <a:spcBef>
                <a:spcPts val="1200"/>
              </a:spcBef>
              <a:spcAft>
                <a:spcPts val="0"/>
              </a:spcAft>
              <a:buNone/>
            </a:pPr>
            <a:r>
              <a:t/>
            </a:r>
            <a:endParaRPr b="1" sz="1600">
              <a:latin typeface="Times New Roman"/>
              <a:ea typeface="Times New Roman"/>
              <a:cs typeface="Times New Roman"/>
              <a:sym typeface="Times New Roman"/>
            </a:endParaRPr>
          </a:p>
          <a:p>
            <a:pPr indent="0" lvl="0" marL="0" rtl="0" algn="just">
              <a:spcBef>
                <a:spcPts val="1200"/>
              </a:spcBef>
              <a:spcAft>
                <a:spcPts val="1200"/>
              </a:spcAft>
              <a:buNone/>
            </a:pPr>
            <a:r>
              <a:t/>
            </a:r>
            <a:endParaRPr b="1" sz="1600">
              <a:latin typeface="Times New Roman"/>
              <a:ea typeface="Times New Roman"/>
              <a:cs typeface="Times New Roman"/>
              <a:sym typeface="Times New Roman"/>
            </a:endParaRPr>
          </a:p>
        </p:txBody>
      </p:sp>
      <p:sp>
        <p:nvSpPr>
          <p:cNvPr id="218" name="Google Shape;218;g25ee6dd85cf_0_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19" name="Google Shape;219;g25ee6dd85cf_0_12"/>
          <p:cNvPicPr preferRelativeResize="0"/>
          <p:nvPr/>
        </p:nvPicPr>
        <p:blipFill>
          <a:blip r:embed="rId3">
            <a:alphaModFix/>
          </a:blip>
          <a:stretch>
            <a:fillRect/>
          </a:stretch>
        </p:blipFill>
        <p:spPr>
          <a:xfrm>
            <a:off x="1401012" y="2441038"/>
            <a:ext cx="6446177" cy="1205525"/>
          </a:xfrm>
          <a:prstGeom prst="rect">
            <a:avLst/>
          </a:prstGeom>
          <a:noFill/>
          <a:ln>
            <a:noFill/>
          </a:ln>
        </p:spPr>
      </p:pic>
      <p:sp>
        <p:nvSpPr>
          <p:cNvPr id="220" name="Google Shape;220;g25ee6dd85cf_0_12"/>
          <p:cNvSpPr txBox="1"/>
          <p:nvPr/>
        </p:nvSpPr>
        <p:spPr>
          <a:xfrm>
            <a:off x="913775" y="3646575"/>
            <a:ext cx="77673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200">
                <a:latin typeface="Roboto"/>
                <a:ea typeface="Roboto"/>
                <a:cs typeface="Roboto"/>
                <a:sym typeface="Roboto"/>
              </a:rPr>
              <a:t>A double layered encryption process is used for achieving enhanced security. </a:t>
            </a:r>
            <a:endParaRPr i="1"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i="1" lang="en" sz="1200">
                <a:latin typeface="Roboto"/>
                <a:ea typeface="Roboto"/>
                <a:cs typeface="Roboto"/>
                <a:sym typeface="Roboto"/>
              </a:rPr>
              <a:t>The first layer constitutes of the hill cipher encryption using the room key.</a:t>
            </a:r>
            <a:endParaRPr i="1"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i="1" lang="en" sz="1200">
                <a:latin typeface="Roboto"/>
                <a:ea typeface="Roboto"/>
                <a:cs typeface="Roboto"/>
                <a:sym typeface="Roboto"/>
              </a:rPr>
              <a:t>This encryption layer is followed by the Advanced Encryption Standard (AES) algorithm to ensure privacy.</a:t>
            </a:r>
            <a:endParaRPr i="1" sz="120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2"/>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Content</a:t>
            </a:r>
            <a:endParaRPr/>
          </a:p>
        </p:txBody>
      </p:sp>
      <p:sp>
        <p:nvSpPr>
          <p:cNvPr id="75" name="Google Shape;75;p2"/>
          <p:cNvSpPr txBox="1"/>
          <p:nvPr>
            <p:ph idx="1" type="body"/>
          </p:nvPr>
        </p:nvSpPr>
        <p:spPr>
          <a:xfrm>
            <a:off x="311700" y="1505700"/>
            <a:ext cx="6521400" cy="3476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1B1B1B"/>
              </a:buClr>
              <a:buSzPts val="1800"/>
              <a:buAutoNum type="romanUcPeriod"/>
            </a:pPr>
            <a:r>
              <a:rPr lang="en" sz="1800">
                <a:solidFill>
                  <a:srgbClr val="1B1B1B"/>
                </a:solidFill>
              </a:rPr>
              <a:t>Introduction to Project</a:t>
            </a:r>
            <a:endParaRPr sz="1800">
              <a:solidFill>
                <a:srgbClr val="1B1B1B"/>
              </a:solidFill>
            </a:endParaRPr>
          </a:p>
          <a:p>
            <a:pPr indent="-342900" lvl="0" marL="457200" rtl="0" algn="l">
              <a:lnSpc>
                <a:spcPct val="115000"/>
              </a:lnSpc>
              <a:spcBef>
                <a:spcPts val="0"/>
              </a:spcBef>
              <a:spcAft>
                <a:spcPts val="0"/>
              </a:spcAft>
              <a:buClr>
                <a:srgbClr val="1B1B1B"/>
              </a:buClr>
              <a:buSzPts val="1800"/>
              <a:buAutoNum type="romanUcPeriod"/>
            </a:pPr>
            <a:r>
              <a:rPr lang="en" sz="1800">
                <a:solidFill>
                  <a:srgbClr val="1B1B1B"/>
                </a:solidFill>
              </a:rPr>
              <a:t>Lacuna in the existing systems</a:t>
            </a:r>
            <a:endParaRPr sz="1800">
              <a:solidFill>
                <a:srgbClr val="1B1B1B"/>
              </a:solidFill>
            </a:endParaRPr>
          </a:p>
          <a:p>
            <a:pPr indent="-342900" lvl="0" marL="457200" rtl="0" algn="l">
              <a:lnSpc>
                <a:spcPct val="115000"/>
              </a:lnSpc>
              <a:spcBef>
                <a:spcPts val="0"/>
              </a:spcBef>
              <a:spcAft>
                <a:spcPts val="0"/>
              </a:spcAft>
              <a:buClr>
                <a:srgbClr val="1B1B1B"/>
              </a:buClr>
              <a:buSzPts val="1800"/>
              <a:buAutoNum type="romanUcPeriod"/>
            </a:pPr>
            <a:r>
              <a:rPr lang="en" sz="1800">
                <a:solidFill>
                  <a:srgbClr val="1B1B1B"/>
                </a:solidFill>
              </a:rPr>
              <a:t>Problem Definition</a:t>
            </a:r>
            <a:endParaRPr sz="1800">
              <a:solidFill>
                <a:srgbClr val="1B1B1B"/>
              </a:solidFill>
            </a:endParaRPr>
          </a:p>
          <a:p>
            <a:pPr indent="-342900" lvl="0" marL="457200" rtl="0" algn="l">
              <a:lnSpc>
                <a:spcPct val="115000"/>
              </a:lnSpc>
              <a:spcBef>
                <a:spcPts val="0"/>
              </a:spcBef>
              <a:spcAft>
                <a:spcPts val="0"/>
              </a:spcAft>
              <a:buClr>
                <a:srgbClr val="1B1B1B"/>
              </a:buClr>
              <a:buSzPts val="1800"/>
              <a:buAutoNum type="romanUcPeriod"/>
            </a:pPr>
            <a:r>
              <a:rPr lang="en" sz="1800">
                <a:solidFill>
                  <a:srgbClr val="1B1B1B"/>
                </a:solidFill>
              </a:rPr>
              <a:t>Project Scope</a:t>
            </a:r>
            <a:endParaRPr sz="1800">
              <a:solidFill>
                <a:srgbClr val="1B1B1B"/>
              </a:solidFill>
            </a:endParaRPr>
          </a:p>
          <a:p>
            <a:pPr indent="-342900" lvl="0" marL="457200" rtl="0" algn="l">
              <a:lnSpc>
                <a:spcPct val="115000"/>
              </a:lnSpc>
              <a:spcBef>
                <a:spcPts val="0"/>
              </a:spcBef>
              <a:spcAft>
                <a:spcPts val="0"/>
              </a:spcAft>
              <a:buClr>
                <a:srgbClr val="1B1B1B"/>
              </a:buClr>
              <a:buSzPts val="1800"/>
              <a:buAutoNum type="romanUcPeriod"/>
            </a:pPr>
            <a:r>
              <a:rPr lang="en" sz="1800">
                <a:solidFill>
                  <a:srgbClr val="1B1B1B"/>
                </a:solidFill>
              </a:rPr>
              <a:t>Testing of Existing System</a:t>
            </a:r>
            <a:endParaRPr sz="1800">
              <a:solidFill>
                <a:srgbClr val="1B1B1B"/>
              </a:solidFill>
            </a:endParaRPr>
          </a:p>
          <a:p>
            <a:pPr indent="-342900" lvl="0" marL="457200" rtl="0" algn="l">
              <a:lnSpc>
                <a:spcPct val="115000"/>
              </a:lnSpc>
              <a:spcBef>
                <a:spcPts val="0"/>
              </a:spcBef>
              <a:spcAft>
                <a:spcPts val="0"/>
              </a:spcAft>
              <a:buClr>
                <a:srgbClr val="1B1B1B"/>
              </a:buClr>
              <a:buSzPts val="1800"/>
              <a:buAutoNum type="romanUcPeriod"/>
            </a:pPr>
            <a:r>
              <a:rPr lang="en" sz="1800">
                <a:solidFill>
                  <a:srgbClr val="1B1B1B"/>
                </a:solidFill>
              </a:rPr>
              <a:t>New Methodology employed</a:t>
            </a:r>
            <a:endParaRPr sz="1800">
              <a:solidFill>
                <a:srgbClr val="1B1B1B"/>
              </a:solidFill>
            </a:endParaRPr>
          </a:p>
          <a:p>
            <a:pPr indent="-342900" lvl="0" marL="457200" rtl="0" algn="l">
              <a:lnSpc>
                <a:spcPct val="115000"/>
              </a:lnSpc>
              <a:spcBef>
                <a:spcPts val="0"/>
              </a:spcBef>
              <a:spcAft>
                <a:spcPts val="0"/>
              </a:spcAft>
              <a:buClr>
                <a:srgbClr val="1B1B1B"/>
              </a:buClr>
              <a:buSzPts val="1800"/>
              <a:buAutoNum type="romanUcPeriod"/>
            </a:pPr>
            <a:r>
              <a:rPr lang="en" sz="1800">
                <a:solidFill>
                  <a:srgbClr val="1B1B1B"/>
                </a:solidFill>
              </a:rPr>
              <a:t>Hardware, Software, tools and the constraints</a:t>
            </a:r>
            <a:endParaRPr sz="1800">
              <a:solidFill>
                <a:srgbClr val="1B1B1B"/>
              </a:solidFill>
            </a:endParaRPr>
          </a:p>
          <a:p>
            <a:pPr indent="-342900" lvl="0" marL="457200" rtl="0" algn="l">
              <a:lnSpc>
                <a:spcPct val="115000"/>
              </a:lnSpc>
              <a:spcBef>
                <a:spcPts val="0"/>
              </a:spcBef>
              <a:spcAft>
                <a:spcPts val="0"/>
              </a:spcAft>
              <a:buClr>
                <a:srgbClr val="1B1B1B"/>
              </a:buClr>
              <a:buSzPts val="1800"/>
              <a:buAutoNum type="romanUcPeriod"/>
            </a:pPr>
            <a:r>
              <a:rPr lang="en" sz="1800">
                <a:solidFill>
                  <a:srgbClr val="1B1B1B"/>
                </a:solidFill>
              </a:rPr>
              <a:t> System Block Diagram</a:t>
            </a:r>
            <a:endParaRPr sz="1800">
              <a:solidFill>
                <a:srgbClr val="1B1B1B"/>
              </a:solidFill>
            </a:endParaRPr>
          </a:p>
          <a:p>
            <a:pPr indent="-342900" lvl="0" marL="457200" rtl="0" algn="l">
              <a:lnSpc>
                <a:spcPct val="115000"/>
              </a:lnSpc>
              <a:spcBef>
                <a:spcPts val="0"/>
              </a:spcBef>
              <a:spcAft>
                <a:spcPts val="0"/>
              </a:spcAft>
              <a:buClr>
                <a:srgbClr val="1B1B1B"/>
              </a:buClr>
              <a:buSzPts val="1800"/>
              <a:buAutoNum type="romanUcPeriod"/>
            </a:pPr>
            <a:r>
              <a:rPr lang="en" sz="1800">
                <a:solidFill>
                  <a:srgbClr val="1B1B1B"/>
                </a:solidFill>
              </a:rPr>
              <a:t>Screenshots of </a:t>
            </a:r>
            <a:r>
              <a:rPr lang="en" sz="1800">
                <a:solidFill>
                  <a:srgbClr val="1B1B1B"/>
                </a:solidFill>
              </a:rPr>
              <a:t>E</a:t>
            </a:r>
            <a:r>
              <a:rPr lang="en" sz="1800">
                <a:solidFill>
                  <a:srgbClr val="1B1B1B"/>
                </a:solidFill>
              </a:rPr>
              <a:t>xecution</a:t>
            </a:r>
            <a:endParaRPr sz="1800">
              <a:solidFill>
                <a:srgbClr val="1B1B1B"/>
              </a:solidFill>
            </a:endParaRPr>
          </a:p>
          <a:p>
            <a:pPr indent="-342900" lvl="0" marL="457200" rtl="0" algn="l">
              <a:lnSpc>
                <a:spcPct val="115000"/>
              </a:lnSpc>
              <a:spcBef>
                <a:spcPts val="0"/>
              </a:spcBef>
              <a:spcAft>
                <a:spcPts val="0"/>
              </a:spcAft>
              <a:buClr>
                <a:srgbClr val="1B1B1B"/>
              </a:buClr>
              <a:buSzPts val="1800"/>
              <a:buAutoNum type="romanUcPeriod"/>
            </a:pPr>
            <a:r>
              <a:rPr lang="en" sz="1800">
                <a:solidFill>
                  <a:srgbClr val="1B1B1B"/>
                </a:solidFill>
              </a:rPr>
              <a:t>Conclusion</a:t>
            </a:r>
            <a:endParaRPr sz="1800">
              <a:solidFill>
                <a:srgbClr val="1B1B1B"/>
              </a:solidFill>
            </a:endParaRPr>
          </a:p>
          <a:p>
            <a:pPr indent="-342900" lvl="0" marL="457200" rtl="0" algn="l">
              <a:lnSpc>
                <a:spcPct val="115000"/>
              </a:lnSpc>
              <a:spcBef>
                <a:spcPts val="0"/>
              </a:spcBef>
              <a:spcAft>
                <a:spcPts val="0"/>
              </a:spcAft>
              <a:buClr>
                <a:srgbClr val="1B1B1B"/>
              </a:buClr>
              <a:buSzPts val="1800"/>
              <a:buAutoNum type="romanUcPeriod"/>
            </a:pPr>
            <a:r>
              <a:rPr lang="en" sz="1800">
                <a:solidFill>
                  <a:srgbClr val="1B1B1B"/>
                </a:solidFill>
              </a:rPr>
              <a:t>References</a:t>
            </a:r>
            <a:endParaRPr sz="1800">
              <a:solidFill>
                <a:srgbClr val="1B1B1B"/>
              </a:solidFill>
            </a:endParaRPr>
          </a:p>
        </p:txBody>
      </p:sp>
      <p:sp>
        <p:nvSpPr>
          <p:cNvPr id="76" name="Google Shape;76;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25f333e0388_2_1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New </a:t>
            </a:r>
            <a:r>
              <a:rPr lang="en"/>
              <a:t>Methodology Employed </a:t>
            </a:r>
            <a:endParaRPr/>
          </a:p>
        </p:txBody>
      </p:sp>
      <p:sp>
        <p:nvSpPr>
          <p:cNvPr id="226" name="Google Shape;226;g25f333e0388_2_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27" name="Google Shape;227;g25f333e0388_2_15"/>
          <p:cNvPicPr preferRelativeResize="0"/>
          <p:nvPr/>
        </p:nvPicPr>
        <p:blipFill>
          <a:blip r:embed="rId3">
            <a:alphaModFix/>
          </a:blip>
          <a:stretch>
            <a:fillRect/>
          </a:stretch>
        </p:blipFill>
        <p:spPr>
          <a:xfrm>
            <a:off x="209150" y="1429425"/>
            <a:ext cx="8725704" cy="323379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25f333e0388_2_2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Methodology - Transmitting Message</a:t>
            </a:r>
            <a:endParaRPr/>
          </a:p>
        </p:txBody>
      </p:sp>
      <p:sp>
        <p:nvSpPr>
          <p:cNvPr id="233" name="Google Shape;233;g25f333e0388_2_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34" name="Google Shape;234;g25f333e0388_2_23"/>
          <p:cNvPicPr preferRelativeResize="0"/>
          <p:nvPr/>
        </p:nvPicPr>
        <p:blipFill>
          <a:blip r:embed="rId3">
            <a:alphaModFix/>
          </a:blip>
          <a:stretch>
            <a:fillRect/>
          </a:stretch>
        </p:blipFill>
        <p:spPr>
          <a:xfrm>
            <a:off x="1459738" y="1277025"/>
            <a:ext cx="6224568" cy="371407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25f333e0388_2_2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Methodology - Receiving Message</a:t>
            </a:r>
            <a:endParaRPr/>
          </a:p>
        </p:txBody>
      </p:sp>
      <p:sp>
        <p:nvSpPr>
          <p:cNvPr id="240" name="Google Shape;240;g25f333e0388_2_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41" name="Google Shape;241;g25f333e0388_2_29"/>
          <p:cNvPicPr preferRelativeResize="0"/>
          <p:nvPr/>
        </p:nvPicPr>
        <p:blipFill>
          <a:blip r:embed="rId3">
            <a:alphaModFix/>
          </a:blip>
          <a:stretch>
            <a:fillRect/>
          </a:stretch>
        </p:blipFill>
        <p:spPr>
          <a:xfrm>
            <a:off x="1802025" y="1342750"/>
            <a:ext cx="5540004" cy="37140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g25f4749c88f_0_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47" name="Google Shape;247;g25f4749c88f_0_7"/>
          <p:cNvSpPr txBox="1"/>
          <p:nvPr/>
        </p:nvSpPr>
        <p:spPr>
          <a:xfrm>
            <a:off x="589925" y="2353225"/>
            <a:ext cx="7623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solidFill>
                  <a:srgbClr val="1B1B1B"/>
                </a:solidFill>
                <a:latin typeface="Merriweather"/>
                <a:ea typeface="Merriweather"/>
                <a:cs typeface="Merriweather"/>
                <a:sym typeface="Merriweather"/>
              </a:rPr>
              <a:t>Encryption Methodology</a:t>
            </a:r>
            <a:endParaRPr sz="2800">
              <a:solidFill>
                <a:srgbClr val="1B1B1B"/>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25f333e0388_2_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53" name="Google Shape;253;g25f333e0388_2_60"/>
          <p:cNvSpPr txBox="1"/>
          <p:nvPr/>
        </p:nvSpPr>
        <p:spPr>
          <a:xfrm>
            <a:off x="433975" y="1586275"/>
            <a:ext cx="8276100" cy="2986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latin typeface="Roboto"/>
                <a:ea typeface="Roboto"/>
                <a:cs typeface="Roboto"/>
                <a:sym typeface="Roboto"/>
              </a:rPr>
              <a:t>Encryption:</a:t>
            </a:r>
            <a:endParaRPr b="1">
              <a:latin typeface="Roboto"/>
              <a:ea typeface="Roboto"/>
              <a:cs typeface="Roboto"/>
              <a:sym typeface="Roboto"/>
            </a:endParaRPr>
          </a:p>
          <a:p>
            <a:pPr indent="-317500" lvl="0" marL="457200" marR="0" rtl="0" algn="just">
              <a:lnSpc>
                <a:spcPct val="150000"/>
              </a:lnSpc>
              <a:spcBef>
                <a:spcPts val="0"/>
              </a:spcBef>
              <a:spcAft>
                <a:spcPts val="0"/>
              </a:spcAft>
              <a:buClr>
                <a:srgbClr val="000000"/>
              </a:buClr>
              <a:buSzPts val="1400"/>
              <a:buFont typeface="Roboto"/>
              <a:buAutoNum type="arabicPeriod"/>
            </a:pPr>
            <a:r>
              <a:rPr lang="en">
                <a:latin typeface="Roboto"/>
                <a:ea typeface="Roboto"/>
                <a:cs typeface="Roboto"/>
                <a:sym typeface="Roboto"/>
              </a:rPr>
              <a:t>The message is divided into blocks of size 3 </a:t>
            </a:r>
            <a:endParaRPr>
              <a:latin typeface="Roboto"/>
              <a:ea typeface="Roboto"/>
              <a:cs typeface="Roboto"/>
              <a:sym typeface="Roboto"/>
            </a:endParaRPr>
          </a:p>
          <a:p>
            <a:pPr indent="-317500" lvl="0" marL="457200" marR="0" rtl="0" algn="just">
              <a:lnSpc>
                <a:spcPct val="150000"/>
              </a:lnSpc>
              <a:spcBef>
                <a:spcPts val="0"/>
              </a:spcBef>
              <a:spcAft>
                <a:spcPts val="0"/>
              </a:spcAft>
              <a:buClr>
                <a:srgbClr val="000000"/>
              </a:buClr>
              <a:buSzPts val="1400"/>
              <a:buFont typeface="Roboto"/>
              <a:buAutoNum type="arabicPeriod"/>
            </a:pPr>
            <a:r>
              <a:rPr lang="en">
                <a:latin typeface="Roboto"/>
                <a:ea typeface="Roboto"/>
                <a:cs typeface="Roboto"/>
                <a:sym typeface="Roboto"/>
              </a:rPr>
              <a:t>Every character in the plaintext message is replaced by its Unicode value which will be a number between (0-65535)</a:t>
            </a:r>
            <a:endParaRPr>
              <a:latin typeface="Roboto"/>
              <a:ea typeface="Roboto"/>
              <a:cs typeface="Roboto"/>
              <a:sym typeface="Roboto"/>
            </a:endParaRPr>
          </a:p>
          <a:p>
            <a:pPr indent="-317500" lvl="0" marL="457200" marR="0" rtl="0" algn="just">
              <a:lnSpc>
                <a:spcPct val="150000"/>
              </a:lnSpc>
              <a:spcBef>
                <a:spcPts val="0"/>
              </a:spcBef>
              <a:spcAft>
                <a:spcPts val="0"/>
              </a:spcAft>
              <a:buClr>
                <a:srgbClr val="000000"/>
              </a:buClr>
              <a:buSzPts val="1400"/>
              <a:buFont typeface="Roboto"/>
              <a:buAutoNum type="arabicPeriod"/>
            </a:pPr>
            <a:r>
              <a:rPr lang="en">
                <a:latin typeface="Roboto"/>
                <a:ea typeface="Roboto"/>
                <a:cs typeface="Roboto"/>
                <a:sym typeface="Roboto"/>
              </a:rPr>
              <a:t>Organize the plaintext message as a matrix of numbers based on the above conversion.</a:t>
            </a:r>
            <a:endParaRPr>
              <a:latin typeface="Roboto"/>
              <a:ea typeface="Roboto"/>
              <a:cs typeface="Roboto"/>
              <a:sym typeface="Roboto"/>
            </a:endParaRPr>
          </a:p>
          <a:p>
            <a:pPr indent="-317500" lvl="0" marL="457200" marR="0" rtl="0" algn="just">
              <a:lnSpc>
                <a:spcPct val="150000"/>
              </a:lnSpc>
              <a:spcBef>
                <a:spcPts val="0"/>
              </a:spcBef>
              <a:spcAft>
                <a:spcPts val="0"/>
              </a:spcAft>
              <a:buClr>
                <a:srgbClr val="000000"/>
              </a:buClr>
              <a:buSzPts val="1400"/>
              <a:buFont typeface="Roboto"/>
              <a:buAutoNum type="arabicPeriod"/>
            </a:pPr>
            <a:r>
              <a:rPr lang="en">
                <a:latin typeface="Roboto"/>
                <a:ea typeface="Roboto"/>
                <a:cs typeface="Roboto"/>
                <a:sym typeface="Roboto"/>
              </a:rPr>
              <a:t>Now, the plaintext matrix is multiplied by the key matrix </a:t>
            </a:r>
            <a:endParaRPr>
              <a:latin typeface="Roboto"/>
              <a:ea typeface="Roboto"/>
              <a:cs typeface="Roboto"/>
              <a:sym typeface="Roboto"/>
            </a:endParaRPr>
          </a:p>
          <a:p>
            <a:pPr indent="-317500" lvl="0" marL="457200" marR="0" rtl="0" algn="just">
              <a:lnSpc>
                <a:spcPct val="150000"/>
              </a:lnSpc>
              <a:spcBef>
                <a:spcPts val="0"/>
              </a:spcBef>
              <a:spcAft>
                <a:spcPts val="0"/>
              </a:spcAft>
              <a:buClr>
                <a:srgbClr val="000000"/>
              </a:buClr>
              <a:buSzPts val="1400"/>
              <a:buFont typeface="Roboto"/>
              <a:buAutoNum type="arabicPeriod"/>
            </a:pPr>
            <a:r>
              <a:rPr lang="en">
                <a:latin typeface="Roboto"/>
                <a:ea typeface="Roboto"/>
                <a:cs typeface="Roboto"/>
                <a:sym typeface="Roboto"/>
              </a:rPr>
              <a:t>Each element of the resultant matrix is padded with leading zeros such that the total length of each element is 11 to make the result uniform and easier for decryption</a:t>
            </a:r>
            <a:endParaRPr>
              <a:latin typeface="Roboto"/>
              <a:ea typeface="Roboto"/>
              <a:cs typeface="Roboto"/>
              <a:sym typeface="Roboto"/>
            </a:endParaRPr>
          </a:p>
          <a:p>
            <a:pPr indent="-317500" lvl="0" marL="457200" marR="0" rtl="0" algn="just">
              <a:lnSpc>
                <a:spcPct val="150000"/>
              </a:lnSpc>
              <a:spcBef>
                <a:spcPts val="0"/>
              </a:spcBef>
              <a:spcAft>
                <a:spcPts val="0"/>
              </a:spcAft>
              <a:buClr>
                <a:srgbClr val="000000"/>
              </a:buClr>
              <a:buSzPts val="1400"/>
              <a:buFont typeface="Roboto"/>
              <a:buAutoNum type="arabicPeriod"/>
            </a:pPr>
            <a:r>
              <a:rPr lang="en">
                <a:latin typeface="Roboto"/>
                <a:ea typeface="Roboto"/>
                <a:cs typeface="Roboto"/>
                <a:sym typeface="Roboto"/>
              </a:rPr>
              <a:t>Each element is then joined to form a string which will be the cipher text</a:t>
            </a:r>
            <a:endParaRPr>
              <a:latin typeface="Roboto"/>
              <a:ea typeface="Roboto"/>
              <a:cs typeface="Roboto"/>
              <a:sym typeface="Roboto"/>
            </a:endParaRPr>
          </a:p>
        </p:txBody>
      </p:sp>
      <p:sp>
        <p:nvSpPr>
          <p:cNvPr id="254" name="Google Shape;254;g25f333e0388_2_60"/>
          <p:cNvSpPr txBox="1"/>
          <p:nvPr>
            <p:ph type="title"/>
          </p:nvPr>
        </p:nvSpPr>
        <p:spPr>
          <a:xfrm>
            <a:off x="311725" y="39147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First Layer Encryption - </a:t>
            </a:r>
            <a:r>
              <a:rPr lang="en"/>
              <a:t>Hill Cipher Algorithm</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g25f333e0388_2_35"/>
          <p:cNvSpPr txBox="1"/>
          <p:nvPr>
            <p:ph type="title"/>
          </p:nvPr>
        </p:nvSpPr>
        <p:spPr>
          <a:xfrm>
            <a:off x="311700" y="422600"/>
            <a:ext cx="8520600" cy="67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Layer Encryption - Hill Cipher Algorithm</a:t>
            </a:r>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260" name="Google Shape;260;g25f333e0388_2_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61" name="Google Shape;261;g25f333e0388_2_35"/>
          <p:cNvPicPr preferRelativeResize="0"/>
          <p:nvPr/>
        </p:nvPicPr>
        <p:blipFill>
          <a:blip r:embed="rId3">
            <a:alphaModFix/>
          </a:blip>
          <a:stretch>
            <a:fillRect/>
          </a:stretch>
        </p:blipFill>
        <p:spPr>
          <a:xfrm>
            <a:off x="152400" y="1456425"/>
            <a:ext cx="8839204" cy="32068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25f333e0388_2_41"/>
          <p:cNvSpPr txBox="1"/>
          <p:nvPr>
            <p:ph type="title"/>
          </p:nvPr>
        </p:nvSpPr>
        <p:spPr>
          <a:xfrm>
            <a:off x="311700" y="418850"/>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First Layer Encryption - Hill Cipher Algorithm</a:t>
            </a:r>
            <a:endParaRPr/>
          </a:p>
        </p:txBody>
      </p:sp>
      <p:sp>
        <p:nvSpPr>
          <p:cNvPr id="267" name="Google Shape;267;g25f333e0388_2_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68" name="Google Shape;268;g25f333e0388_2_41"/>
          <p:cNvPicPr preferRelativeResize="0"/>
          <p:nvPr/>
        </p:nvPicPr>
        <p:blipFill>
          <a:blip r:embed="rId3">
            <a:alphaModFix/>
          </a:blip>
          <a:stretch>
            <a:fillRect/>
          </a:stretch>
        </p:blipFill>
        <p:spPr>
          <a:xfrm>
            <a:off x="699075" y="1277025"/>
            <a:ext cx="7745853" cy="37140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25f333e0388_2_47"/>
          <p:cNvSpPr txBox="1"/>
          <p:nvPr>
            <p:ph type="title"/>
          </p:nvPr>
        </p:nvSpPr>
        <p:spPr>
          <a:xfrm>
            <a:off x="311725" y="39147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Layer Encryption - Hill Cipher Algorithm</a:t>
            </a:r>
            <a:endParaRPr sz="2520"/>
          </a:p>
        </p:txBody>
      </p:sp>
      <p:sp>
        <p:nvSpPr>
          <p:cNvPr id="274" name="Google Shape;274;g25f333e0388_2_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75" name="Google Shape;275;g25f333e0388_2_47"/>
          <p:cNvPicPr preferRelativeResize="0"/>
          <p:nvPr/>
        </p:nvPicPr>
        <p:blipFill>
          <a:blip r:embed="rId3">
            <a:alphaModFix/>
          </a:blip>
          <a:stretch>
            <a:fillRect/>
          </a:stretch>
        </p:blipFill>
        <p:spPr>
          <a:xfrm>
            <a:off x="876663" y="1336313"/>
            <a:ext cx="7390674" cy="3807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g25f333e0388_0_1"/>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First Layer Encryption - Hill Cipher Algorithm</a:t>
            </a:r>
            <a:endParaRPr sz="2520"/>
          </a:p>
          <a:p>
            <a:pPr indent="0" lvl="0" marL="0" rtl="0" algn="l">
              <a:spcBef>
                <a:spcPts val="0"/>
              </a:spcBef>
              <a:spcAft>
                <a:spcPts val="0"/>
              </a:spcAft>
              <a:buNone/>
            </a:pPr>
            <a:r>
              <a:t/>
            </a:r>
            <a:endParaRPr/>
          </a:p>
        </p:txBody>
      </p:sp>
      <p:sp>
        <p:nvSpPr>
          <p:cNvPr id="281" name="Google Shape;281;g25f333e0388_0_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82" name="Google Shape;282;g25f333e0388_0_1"/>
          <p:cNvPicPr preferRelativeResize="0"/>
          <p:nvPr/>
        </p:nvPicPr>
        <p:blipFill>
          <a:blip r:embed="rId3">
            <a:alphaModFix/>
          </a:blip>
          <a:stretch>
            <a:fillRect/>
          </a:stretch>
        </p:blipFill>
        <p:spPr>
          <a:xfrm>
            <a:off x="152400" y="1750050"/>
            <a:ext cx="8839204" cy="31118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25f333e0388_3_37"/>
          <p:cNvSpPr txBox="1"/>
          <p:nvPr>
            <p:ph type="title"/>
          </p:nvPr>
        </p:nvSpPr>
        <p:spPr>
          <a:xfrm>
            <a:off x="214700" y="500925"/>
            <a:ext cx="86175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Issue - </a:t>
            </a:r>
            <a:r>
              <a:rPr lang="en"/>
              <a:t>First Layer Encryption - Hill Cipher</a:t>
            </a:r>
            <a:endParaRPr/>
          </a:p>
          <a:p>
            <a:pPr indent="0" lvl="0" marL="0" rtl="0" algn="l">
              <a:spcBef>
                <a:spcPts val="0"/>
              </a:spcBef>
              <a:spcAft>
                <a:spcPts val="0"/>
              </a:spcAft>
              <a:buNone/>
            </a:pPr>
            <a:r>
              <a:t/>
            </a:r>
            <a:endParaRPr/>
          </a:p>
        </p:txBody>
      </p:sp>
      <p:sp>
        <p:nvSpPr>
          <p:cNvPr id="288" name="Google Shape;288;g25f333e0388_3_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89" name="Google Shape;289;g25f333e0388_3_37"/>
          <p:cNvSpPr txBox="1"/>
          <p:nvPr>
            <p:ph idx="1" type="body"/>
          </p:nvPr>
        </p:nvSpPr>
        <p:spPr>
          <a:xfrm>
            <a:off x="424250" y="1472550"/>
            <a:ext cx="8198400" cy="3584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500">
                <a:solidFill>
                  <a:srgbClr val="FF0000"/>
                </a:solidFill>
              </a:rPr>
              <a:t>The double layered encryption was generating a large cipher text. 1MB of data was generating a cipher text approximately of size 40MB. Due to this the transmission time was also affected</a:t>
            </a:r>
            <a:endParaRPr sz="1600">
              <a:solidFill>
                <a:srgbClr val="1B1B1B"/>
              </a:solidFill>
            </a:endParaRPr>
          </a:p>
          <a:p>
            <a:pPr indent="0" lvl="0" marL="0" rtl="0" algn="just">
              <a:spcBef>
                <a:spcPts val="1200"/>
              </a:spcBef>
              <a:spcAft>
                <a:spcPts val="0"/>
              </a:spcAft>
              <a:buNone/>
            </a:pPr>
            <a:r>
              <a:rPr lang="en" sz="1600">
                <a:solidFill>
                  <a:srgbClr val="1B1B1B"/>
                </a:solidFill>
              </a:rPr>
              <a:t>The encryption step was appending zeros to text to make the cipher text of each character in the message to 11 characters so that it is a uniform pattern which can later be decrypted.</a:t>
            </a:r>
            <a:endParaRPr sz="1600">
              <a:solidFill>
                <a:srgbClr val="1B1B1B"/>
              </a:solidFill>
            </a:endParaRPr>
          </a:p>
          <a:p>
            <a:pPr indent="0" lvl="0" marL="0" rtl="0" algn="just">
              <a:spcBef>
                <a:spcPts val="0"/>
              </a:spcBef>
              <a:spcAft>
                <a:spcPts val="0"/>
              </a:spcAft>
              <a:buNone/>
            </a:pPr>
            <a:r>
              <a:t/>
            </a:r>
            <a:endParaRPr sz="1600">
              <a:solidFill>
                <a:srgbClr val="1B1B1B"/>
              </a:solidFill>
            </a:endParaRPr>
          </a:p>
          <a:p>
            <a:pPr indent="0" lvl="0" marL="0" rtl="0" algn="just">
              <a:spcBef>
                <a:spcPts val="0"/>
              </a:spcBef>
              <a:spcAft>
                <a:spcPts val="0"/>
              </a:spcAft>
              <a:buNone/>
            </a:pPr>
            <a:r>
              <a:rPr lang="en" sz="1600">
                <a:solidFill>
                  <a:srgbClr val="1B1B1B"/>
                </a:solidFill>
              </a:rPr>
              <a:t>Instead of the above method we are now inserting only a single ‘+’ character in between the ciphers of each character of the message</a:t>
            </a:r>
            <a:endParaRPr sz="1600">
              <a:solidFill>
                <a:srgbClr val="1B1B1B"/>
              </a:solidFill>
            </a:endParaRPr>
          </a:p>
          <a:p>
            <a:pPr indent="0" lvl="0" marL="0" rtl="0" algn="just">
              <a:spcBef>
                <a:spcPts val="0"/>
              </a:spcBef>
              <a:spcAft>
                <a:spcPts val="0"/>
              </a:spcAft>
              <a:buNone/>
            </a:pPr>
            <a:r>
              <a:t/>
            </a:r>
            <a:endParaRPr sz="1600">
              <a:solidFill>
                <a:srgbClr val="1B1B1B"/>
              </a:solidFill>
            </a:endParaRPr>
          </a:p>
          <a:p>
            <a:pPr indent="0" lvl="0" marL="0" rtl="0" algn="just">
              <a:spcBef>
                <a:spcPts val="0"/>
              </a:spcBef>
              <a:spcAft>
                <a:spcPts val="1200"/>
              </a:spcAft>
              <a:buNone/>
            </a:pPr>
            <a:r>
              <a:rPr lang="en" sz="1600">
                <a:solidFill>
                  <a:srgbClr val="1B1B1B"/>
                </a:solidFill>
              </a:rPr>
              <a:t>With this change the 1MB of data which was generating ~40MB cipher text now generates ~10MB cipher text.</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3"/>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Introduction to </a:t>
            </a:r>
            <a:r>
              <a:rPr lang="en"/>
              <a:t>Project</a:t>
            </a:r>
            <a:endParaRPr/>
          </a:p>
          <a:p>
            <a:pPr indent="0" lvl="0" marL="0" rtl="0" algn="l">
              <a:lnSpc>
                <a:spcPct val="100000"/>
              </a:lnSpc>
              <a:spcBef>
                <a:spcPts val="0"/>
              </a:spcBef>
              <a:spcAft>
                <a:spcPts val="0"/>
              </a:spcAft>
              <a:buSzPts val="2800"/>
              <a:buNone/>
            </a:pPr>
            <a:r>
              <a:t/>
            </a:r>
            <a:endParaRPr/>
          </a:p>
          <a:p>
            <a:pPr indent="0" lvl="0" marL="0" rtl="0" algn="l">
              <a:lnSpc>
                <a:spcPct val="100000"/>
              </a:lnSpc>
              <a:spcBef>
                <a:spcPts val="0"/>
              </a:spcBef>
              <a:spcAft>
                <a:spcPts val="0"/>
              </a:spcAft>
              <a:buSzPts val="2800"/>
              <a:buNone/>
            </a:pPr>
            <a:r>
              <a:t/>
            </a:r>
            <a:endParaRPr/>
          </a:p>
        </p:txBody>
      </p:sp>
      <p:sp>
        <p:nvSpPr>
          <p:cNvPr id="82" name="Google Shape;82;p3"/>
          <p:cNvSpPr txBox="1"/>
          <p:nvPr>
            <p:ph idx="4294967295" type="body"/>
          </p:nvPr>
        </p:nvSpPr>
        <p:spPr>
          <a:xfrm>
            <a:off x="311700" y="1529225"/>
            <a:ext cx="8520600" cy="3076200"/>
          </a:xfrm>
          <a:prstGeom prst="rect">
            <a:avLst/>
          </a:prstGeom>
          <a:noFill/>
          <a:ln>
            <a:noFill/>
          </a:ln>
        </p:spPr>
        <p:txBody>
          <a:bodyPr anchorCtr="0" anchor="t" bIns="91425" lIns="91425" spcFirstLastPara="1" rIns="91425" wrap="square" tIns="91425">
            <a:noAutofit/>
          </a:bodyPr>
          <a:lstStyle/>
          <a:p>
            <a:pPr indent="-330200" lvl="0" marL="457200" rtl="0" algn="just">
              <a:lnSpc>
                <a:spcPct val="150000"/>
              </a:lnSpc>
              <a:spcBef>
                <a:spcPts val="0"/>
              </a:spcBef>
              <a:spcAft>
                <a:spcPts val="0"/>
              </a:spcAft>
              <a:buClr>
                <a:srgbClr val="000000"/>
              </a:buClr>
              <a:buSzPts val="1600"/>
              <a:buFont typeface="Times New Roman"/>
              <a:buChar char="●"/>
            </a:pPr>
            <a:r>
              <a:rPr lang="en" sz="1600">
                <a:solidFill>
                  <a:srgbClr val="000000"/>
                </a:solidFill>
              </a:rPr>
              <a:t>In today’s world </a:t>
            </a:r>
            <a:r>
              <a:rPr b="1" lang="en" sz="1600" u="sng">
                <a:solidFill>
                  <a:srgbClr val="000000"/>
                </a:solidFill>
              </a:rPr>
              <a:t>privacy</a:t>
            </a:r>
            <a:r>
              <a:rPr b="1" lang="en" sz="1600">
                <a:solidFill>
                  <a:srgbClr val="000000"/>
                </a:solidFill>
              </a:rPr>
              <a:t> </a:t>
            </a:r>
            <a:r>
              <a:rPr lang="en" sz="1600">
                <a:solidFill>
                  <a:srgbClr val="000000"/>
                </a:solidFill>
              </a:rPr>
              <a:t>and </a:t>
            </a:r>
            <a:r>
              <a:rPr b="1" lang="en" sz="1600" u="sng">
                <a:solidFill>
                  <a:srgbClr val="000000"/>
                </a:solidFill>
              </a:rPr>
              <a:t>security</a:t>
            </a:r>
            <a:r>
              <a:rPr b="1" lang="en" sz="1600">
                <a:solidFill>
                  <a:srgbClr val="000000"/>
                </a:solidFill>
              </a:rPr>
              <a:t> </a:t>
            </a:r>
            <a:r>
              <a:rPr lang="en" sz="1600">
                <a:solidFill>
                  <a:srgbClr val="000000"/>
                </a:solidFill>
              </a:rPr>
              <a:t>is of utmost importance to an individual. </a:t>
            </a:r>
            <a:endParaRPr sz="1600">
              <a:solidFill>
                <a:srgbClr val="000000"/>
              </a:solidFill>
            </a:endParaRPr>
          </a:p>
          <a:p>
            <a:pPr indent="-330200" lvl="0" marL="457200" rtl="0" algn="just">
              <a:lnSpc>
                <a:spcPct val="150000"/>
              </a:lnSpc>
              <a:spcBef>
                <a:spcPts val="0"/>
              </a:spcBef>
              <a:spcAft>
                <a:spcPts val="0"/>
              </a:spcAft>
              <a:buClr>
                <a:srgbClr val="000000"/>
              </a:buClr>
              <a:buSzPts val="1600"/>
              <a:buChar char="●"/>
            </a:pPr>
            <a:r>
              <a:rPr lang="en" sz="1600">
                <a:solidFill>
                  <a:srgbClr val="000000"/>
                </a:solidFill>
              </a:rPr>
              <a:t>Secure messaging allows to securely exchange documents between users, healthcare providers, organizations and customers. It has already replaced vintage forms of exchanging documents such as fax, post and email. </a:t>
            </a:r>
            <a:endParaRPr sz="1600">
              <a:solidFill>
                <a:srgbClr val="000000"/>
              </a:solidFill>
            </a:endParaRPr>
          </a:p>
          <a:p>
            <a:pPr indent="-330200" lvl="0" marL="457200" marR="104904" rtl="0" algn="just">
              <a:lnSpc>
                <a:spcPct val="150000"/>
              </a:lnSpc>
              <a:spcBef>
                <a:spcPts val="0"/>
              </a:spcBef>
              <a:spcAft>
                <a:spcPts val="0"/>
              </a:spcAft>
              <a:buClr>
                <a:srgbClr val="000000"/>
              </a:buClr>
              <a:buSzPts val="1600"/>
              <a:buFont typeface="Times New Roman"/>
              <a:buChar char="●"/>
            </a:pPr>
            <a:r>
              <a:rPr lang="en" sz="1600">
                <a:solidFill>
                  <a:srgbClr val="000000"/>
                </a:solidFill>
              </a:rPr>
              <a:t>Currently all other messaging services are hosted on Third party cloud platforms mainly </a:t>
            </a:r>
            <a:r>
              <a:rPr b="1" lang="en" sz="1600">
                <a:solidFill>
                  <a:srgbClr val="000000"/>
                </a:solidFill>
              </a:rPr>
              <a:t>Google </a:t>
            </a:r>
            <a:r>
              <a:rPr lang="en" sz="1600">
                <a:solidFill>
                  <a:srgbClr val="000000"/>
                </a:solidFill>
              </a:rPr>
              <a:t>and </a:t>
            </a:r>
            <a:r>
              <a:rPr b="1" lang="en" sz="1600">
                <a:solidFill>
                  <a:srgbClr val="000000"/>
                </a:solidFill>
              </a:rPr>
              <a:t>AWS </a:t>
            </a:r>
            <a:r>
              <a:rPr lang="en" sz="1600">
                <a:solidFill>
                  <a:srgbClr val="000000"/>
                </a:solidFill>
              </a:rPr>
              <a:t>cloud services. This raises concerns about privacy as the third party has access to our private data.</a:t>
            </a:r>
            <a:endParaRPr sz="1600">
              <a:solidFill>
                <a:srgbClr val="000000"/>
              </a:solidFill>
            </a:endParaRPr>
          </a:p>
          <a:p>
            <a:pPr indent="-330200" lvl="0" marL="457200" rtl="0" algn="just">
              <a:lnSpc>
                <a:spcPct val="150000"/>
              </a:lnSpc>
              <a:spcBef>
                <a:spcPts val="0"/>
              </a:spcBef>
              <a:spcAft>
                <a:spcPts val="0"/>
              </a:spcAft>
              <a:buClr>
                <a:srgbClr val="000000"/>
              </a:buClr>
              <a:buSzPts val="1600"/>
              <a:buChar char="●"/>
            </a:pPr>
            <a:r>
              <a:rPr lang="en" sz="1600">
                <a:solidFill>
                  <a:srgbClr val="000000"/>
                </a:solidFill>
              </a:rPr>
              <a:t>The System under consideration aims to provide the users a real time off the grid secure and </a:t>
            </a:r>
            <a:r>
              <a:rPr lang="en" sz="1600">
                <a:solidFill>
                  <a:srgbClr val="000000"/>
                </a:solidFill>
              </a:rPr>
              <a:t>private multimedia communication system.</a:t>
            </a:r>
            <a:endParaRPr sz="1600">
              <a:solidFill>
                <a:srgbClr val="000000"/>
              </a:solidFill>
            </a:endParaRPr>
          </a:p>
        </p:txBody>
      </p:sp>
      <p:sp>
        <p:nvSpPr>
          <p:cNvPr id="83" name="Google Shape;83;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g25f333e0388_3_43"/>
          <p:cNvSpPr txBox="1"/>
          <p:nvPr>
            <p:ph type="title"/>
          </p:nvPr>
        </p:nvSpPr>
        <p:spPr>
          <a:xfrm>
            <a:off x="311725" y="39147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First Layer Encryption - Hill Cipher updated</a:t>
            </a:r>
            <a:endParaRPr/>
          </a:p>
        </p:txBody>
      </p:sp>
      <p:sp>
        <p:nvSpPr>
          <p:cNvPr id="295" name="Google Shape;295;g25f333e0388_3_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96" name="Google Shape;296;g25f333e0388_3_43"/>
          <p:cNvPicPr preferRelativeResize="0"/>
          <p:nvPr/>
        </p:nvPicPr>
        <p:blipFill>
          <a:blip r:embed="rId3">
            <a:alphaModFix/>
          </a:blip>
          <a:stretch>
            <a:fillRect/>
          </a:stretch>
        </p:blipFill>
        <p:spPr>
          <a:xfrm>
            <a:off x="44150" y="1319500"/>
            <a:ext cx="9055708" cy="3214600"/>
          </a:xfrm>
          <a:prstGeom prst="rect">
            <a:avLst/>
          </a:prstGeom>
          <a:noFill/>
          <a:ln>
            <a:noFill/>
          </a:ln>
        </p:spPr>
      </p:pic>
      <p:sp>
        <p:nvSpPr>
          <p:cNvPr id="297" name="Google Shape;297;g25f333e0388_3_43"/>
          <p:cNvSpPr/>
          <p:nvPr/>
        </p:nvSpPr>
        <p:spPr>
          <a:xfrm>
            <a:off x="4923250" y="3432575"/>
            <a:ext cx="3969000" cy="809100"/>
          </a:xfrm>
          <a:prstGeom prst="ellipse">
            <a:avLst/>
          </a:prstGeom>
          <a:noFill/>
          <a:ln cap="flat" cmpd="sng" w="38100">
            <a:solidFill>
              <a:srgbClr val="FF0000"/>
            </a:solidFill>
            <a:prstDash val="dot"/>
            <a:round/>
            <a:headEnd len="sm" w="sm" type="none"/>
            <a:tailEnd len="sm" w="sm" type="none"/>
          </a:ln>
          <a:effectLst>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g25f333e0388_3_43"/>
          <p:cNvSpPr txBox="1"/>
          <p:nvPr/>
        </p:nvSpPr>
        <p:spPr>
          <a:xfrm>
            <a:off x="5526225" y="4484150"/>
            <a:ext cx="30000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600">
                <a:solidFill>
                  <a:srgbClr val="1B1B1B"/>
                </a:solidFill>
                <a:latin typeface="Roboto"/>
                <a:ea typeface="Roboto"/>
                <a:cs typeface="Roboto"/>
                <a:sym typeface="Roboto"/>
              </a:rPr>
              <a:t>Replacing “Zeros” with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g21a0095f079_4_47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Second</a:t>
            </a:r>
            <a:r>
              <a:rPr lang="en"/>
              <a:t> Layer Encryption - AES Algorithm</a:t>
            </a:r>
            <a:endParaRPr/>
          </a:p>
        </p:txBody>
      </p:sp>
      <p:sp>
        <p:nvSpPr>
          <p:cNvPr id="304" name="Google Shape;304;g21a0095f079_4_474"/>
          <p:cNvSpPr txBox="1"/>
          <p:nvPr>
            <p:ph idx="1" type="body"/>
          </p:nvPr>
        </p:nvSpPr>
        <p:spPr>
          <a:xfrm>
            <a:off x="562550" y="1458350"/>
            <a:ext cx="8130000" cy="17112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Char char="●"/>
            </a:pPr>
            <a:r>
              <a:rPr lang="en" sz="1700">
                <a:solidFill>
                  <a:srgbClr val="000000"/>
                </a:solidFill>
                <a:highlight>
                  <a:schemeClr val="lt1"/>
                </a:highlight>
              </a:rPr>
              <a:t>AES stands for Advanced Encryption Standard. It is a widely used encryption algorithm that is used to protect sensitive data</a:t>
            </a:r>
            <a:endParaRPr b="1" sz="1700">
              <a:solidFill>
                <a:srgbClr val="000000"/>
              </a:solidFill>
              <a:highlight>
                <a:schemeClr val="lt1"/>
              </a:highlight>
            </a:endParaRPr>
          </a:p>
          <a:p>
            <a:pPr indent="-336550" lvl="0" marL="457200" rtl="0" algn="l">
              <a:lnSpc>
                <a:spcPct val="150000"/>
              </a:lnSpc>
              <a:spcBef>
                <a:spcPts val="0"/>
              </a:spcBef>
              <a:spcAft>
                <a:spcPts val="0"/>
              </a:spcAft>
              <a:buClr>
                <a:srgbClr val="000000"/>
              </a:buClr>
              <a:buSzPts val="1700"/>
              <a:buChar char="●"/>
            </a:pPr>
            <a:r>
              <a:rPr lang="en" sz="1700">
                <a:solidFill>
                  <a:srgbClr val="000000"/>
                </a:solidFill>
                <a:highlight>
                  <a:schemeClr val="lt1"/>
                </a:highlight>
                <a:extLst>
                  <a:ext uri="http://customooxmlschemas.google.com/">
                    <go:slidesCustomData xmlns:go="http://customooxmlschemas.google.com/" textRoundtripDataId="0"/>
                  </a:ext>
                </a:extLst>
              </a:rPr>
              <a:t>It uses a symmetric key encryption method, which means that the same key is used for both encrypting and decrypting data.</a:t>
            </a:r>
            <a:endParaRPr sz="1700">
              <a:solidFill>
                <a:srgbClr val="000000"/>
              </a:solidFill>
              <a:highlight>
                <a:schemeClr val="lt1"/>
              </a:highlight>
              <a:extLst>
                <a:ext uri="http://customooxmlschemas.google.com/">
                  <go:slidesCustomData xmlns:go="http://customooxmlschemas.google.com/" textRoundtripDataId="1"/>
                </a:ext>
              </a:extLst>
            </a:endParaRPr>
          </a:p>
          <a:p>
            <a:pPr indent="-336550" lvl="0" marL="457200" rtl="0" algn="l">
              <a:lnSpc>
                <a:spcPct val="150000"/>
              </a:lnSpc>
              <a:spcBef>
                <a:spcPts val="0"/>
              </a:spcBef>
              <a:spcAft>
                <a:spcPts val="0"/>
              </a:spcAft>
              <a:buClr>
                <a:srgbClr val="000000"/>
              </a:buClr>
              <a:buSzPts val="1700"/>
              <a:buChar char="●"/>
            </a:pPr>
            <a:r>
              <a:rPr lang="en" sz="1700">
                <a:solidFill>
                  <a:srgbClr val="000000"/>
                </a:solidFill>
                <a:highlight>
                  <a:schemeClr val="lt1"/>
                </a:highlight>
                <a:extLst>
                  <a:ext uri="http://customooxmlschemas.google.com/">
                    <go:slidesCustomData xmlns:go="http://customooxmlschemas.google.com/" textRoundtripDataId="2"/>
                  </a:ext>
                </a:extLst>
              </a:rPr>
              <a:t>It is also used in a wide range of applications, including software and hardware encryption, virtual private networks (VPNs), and secure messaging applications.</a:t>
            </a:r>
            <a:endParaRPr sz="1700">
              <a:solidFill>
                <a:srgbClr val="000000"/>
              </a:solidFill>
              <a:highlight>
                <a:schemeClr val="lt1"/>
              </a:highlight>
            </a:endParaRPr>
          </a:p>
        </p:txBody>
      </p:sp>
      <p:sp>
        <p:nvSpPr>
          <p:cNvPr id="305" name="Google Shape;305;g21a0095f079_4_4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g25f333e0388_3_3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Second Layer Encryption - AES Algorithm</a:t>
            </a:r>
            <a:endParaRPr/>
          </a:p>
        </p:txBody>
      </p:sp>
      <p:sp>
        <p:nvSpPr>
          <p:cNvPr id="311" name="Google Shape;311;g25f333e0388_3_31"/>
          <p:cNvSpPr txBox="1"/>
          <p:nvPr>
            <p:ph idx="1" type="body"/>
          </p:nvPr>
        </p:nvSpPr>
        <p:spPr>
          <a:xfrm>
            <a:off x="507000" y="4663225"/>
            <a:ext cx="8130000" cy="4542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1200"/>
              </a:spcAft>
              <a:buNone/>
            </a:pPr>
            <a:r>
              <a:rPr lang="en" sz="1600">
                <a:solidFill>
                  <a:schemeClr val="dk1"/>
                </a:solidFill>
                <a:highlight>
                  <a:schemeClr val="lt1"/>
                </a:highlight>
              </a:rPr>
              <a:t>GENERIC </a:t>
            </a:r>
            <a:r>
              <a:rPr lang="en" sz="1600">
                <a:solidFill>
                  <a:schemeClr val="dk1"/>
                </a:solidFill>
                <a:highlight>
                  <a:schemeClr val="lt1"/>
                </a:highlight>
                <a:extLst>
                  <a:ext uri="http://customooxmlschemas.google.com/">
                    <go:slidesCustomData xmlns:go="http://customooxmlschemas.google.com/" textRoundtripDataId="3"/>
                  </a:ext>
                </a:extLst>
              </a:rPr>
              <a:t>FLOWCHART</a:t>
            </a:r>
            <a:endParaRPr sz="1600">
              <a:solidFill>
                <a:schemeClr val="dk1"/>
              </a:solidFill>
              <a:highlight>
                <a:schemeClr val="lt1"/>
              </a:highlight>
            </a:endParaRPr>
          </a:p>
        </p:txBody>
      </p:sp>
      <p:sp>
        <p:nvSpPr>
          <p:cNvPr id="312" name="Google Shape;312;g25f333e0388_3_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13" name="Google Shape;313;g25f333e0388_3_31"/>
          <p:cNvPicPr preferRelativeResize="0"/>
          <p:nvPr/>
        </p:nvPicPr>
        <p:blipFill rotWithShape="1">
          <a:blip r:embed="rId3">
            <a:alphaModFix/>
          </a:blip>
          <a:srcRect b="9554" l="1755" r="2302" t="1231"/>
          <a:stretch/>
        </p:blipFill>
        <p:spPr>
          <a:xfrm>
            <a:off x="2795925" y="1304650"/>
            <a:ext cx="3552149" cy="33585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g21a0095f079_4_48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19" name="Google Shape;319;g21a0095f079_4_488"/>
          <p:cNvSpPr txBox="1"/>
          <p:nvPr/>
        </p:nvSpPr>
        <p:spPr>
          <a:xfrm>
            <a:off x="306500" y="485900"/>
            <a:ext cx="7623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lt1"/>
                </a:solidFill>
                <a:latin typeface="Merriweather"/>
                <a:ea typeface="Merriweather"/>
                <a:cs typeface="Merriweather"/>
                <a:sym typeface="Merriweather"/>
              </a:rPr>
              <a:t>Second Layer Encryption - AES Algorithm</a:t>
            </a:r>
            <a:endParaRPr sz="2800">
              <a:solidFill>
                <a:schemeClr val="lt1"/>
              </a:solidFill>
              <a:latin typeface="Roboto"/>
              <a:ea typeface="Roboto"/>
              <a:cs typeface="Roboto"/>
              <a:sym typeface="Roboto"/>
            </a:endParaRPr>
          </a:p>
        </p:txBody>
      </p:sp>
      <p:sp>
        <p:nvSpPr>
          <p:cNvPr id="320" name="Google Shape;320;g21a0095f079_4_488"/>
          <p:cNvSpPr txBox="1"/>
          <p:nvPr/>
        </p:nvSpPr>
        <p:spPr>
          <a:xfrm>
            <a:off x="207050" y="1357300"/>
            <a:ext cx="8580300" cy="35685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Font typeface="Roboto"/>
              <a:buAutoNum type="arabicPeriod"/>
            </a:pPr>
            <a:r>
              <a:rPr b="1" lang="en" sz="1600">
                <a:latin typeface="Roboto"/>
                <a:ea typeface="Roboto"/>
                <a:cs typeface="Roboto"/>
                <a:sym typeface="Roboto"/>
              </a:rPr>
              <a:t>Key Expansion:</a:t>
            </a:r>
            <a:endParaRPr b="1" sz="1600">
              <a:latin typeface="Roboto"/>
              <a:ea typeface="Roboto"/>
              <a:cs typeface="Roboto"/>
              <a:sym typeface="Roboto"/>
            </a:endParaRPr>
          </a:p>
          <a:p>
            <a:pPr indent="-330200" lvl="0" marL="914400" rtl="0" algn="l">
              <a:lnSpc>
                <a:spcPct val="150000"/>
              </a:lnSpc>
              <a:spcBef>
                <a:spcPts val="0"/>
              </a:spcBef>
              <a:spcAft>
                <a:spcPts val="0"/>
              </a:spcAft>
              <a:buSzPts val="1600"/>
              <a:buFont typeface="Roboto"/>
              <a:buChar char="●"/>
            </a:pPr>
            <a:r>
              <a:rPr lang="en" sz="1600">
                <a:latin typeface="Roboto"/>
                <a:ea typeface="Roboto"/>
                <a:cs typeface="Roboto"/>
                <a:sym typeface="Roboto"/>
              </a:rPr>
              <a:t>The first step is to expand the given encryption key into a set of round keys. These round keys are used in each round of the AES encryption process.</a:t>
            </a:r>
            <a:endParaRPr sz="1600">
              <a:latin typeface="Roboto"/>
              <a:ea typeface="Roboto"/>
              <a:cs typeface="Roboto"/>
              <a:sym typeface="Roboto"/>
            </a:endParaRPr>
          </a:p>
          <a:p>
            <a:pPr indent="-330200" lvl="0" marL="914400" rtl="0" algn="l">
              <a:lnSpc>
                <a:spcPct val="150000"/>
              </a:lnSpc>
              <a:spcBef>
                <a:spcPts val="0"/>
              </a:spcBef>
              <a:spcAft>
                <a:spcPts val="0"/>
              </a:spcAft>
              <a:buSzPts val="1600"/>
              <a:buFont typeface="Roboto"/>
              <a:buChar char="●"/>
            </a:pPr>
            <a:r>
              <a:rPr lang="en" sz="1600">
                <a:latin typeface="Roboto"/>
                <a:ea typeface="Roboto"/>
                <a:cs typeface="Roboto"/>
                <a:sym typeface="Roboto"/>
              </a:rPr>
              <a:t> The key expansion process involves applying key scheduling algorithms to generate a series of round keys. </a:t>
            </a:r>
            <a:endParaRPr sz="1600">
              <a:latin typeface="Roboto"/>
              <a:ea typeface="Roboto"/>
              <a:cs typeface="Roboto"/>
              <a:sym typeface="Roboto"/>
            </a:endParaRPr>
          </a:p>
          <a:p>
            <a:pPr indent="-330200" lvl="0" marL="914400" rtl="0" algn="l">
              <a:lnSpc>
                <a:spcPct val="150000"/>
              </a:lnSpc>
              <a:spcBef>
                <a:spcPts val="0"/>
              </a:spcBef>
              <a:spcAft>
                <a:spcPts val="0"/>
              </a:spcAft>
              <a:buSzPts val="1600"/>
              <a:buFont typeface="Roboto"/>
              <a:buChar char="●"/>
            </a:pPr>
            <a:r>
              <a:rPr lang="en" sz="1600">
                <a:latin typeface="Roboto"/>
                <a:ea typeface="Roboto"/>
                <a:cs typeface="Roboto"/>
                <a:sym typeface="Roboto"/>
              </a:rPr>
              <a:t>For AES-128, we will generate 11 round keys, each of 128 bits.</a:t>
            </a:r>
            <a:endParaRPr sz="1600">
              <a:latin typeface="Roboto"/>
              <a:ea typeface="Roboto"/>
              <a:cs typeface="Roboto"/>
              <a:sym typeface="Roboto"/>
            </a:endParaRPr>
          </a:p>
          <a:p>
            <a:pPr indent="0" lvl="0" marL="0" rtl="0" algn="l">
              <a:lnSpc>
                <a:spcPct val="150000"/>
              </a:lnSpc>
              <a:spcBef>
                <a:spcPts val="0"/>
              </a:spcBef>
              <a:spcAft>
                <a:spcPts val="0"/>
              </a:spcAft>
              <a:buNone/>
            </a:pPr>
            <a:r>
              <a:rPr b="1" lang="en" sz="1600">
                <a:latin typeface="Roboto"/>
                <a:ea typeface="Roboto"/>
                <a:cs typeface="Roboto"/>
                <a:sym typeface="Roboto"/>
              </a:rPr>
              <a:t>	Example: </a:t>
            </a:r>
            <a:endParaRPr b="1" sz="1600">
              <a:latin typeface="Roboto"/>
              <a:ea typeface="Roboto"/>
              <a:cs typeface="Roboto"/>
              <a:sym typeface="Roboto"/>
            </a:endParaRPr>
          </a:p>
          <a:p>
            <a:pPr indent="457200" lvl="0" marL="457200" rtl="0" algn="l">
              <a:lnSpc>
                <a:spcPct val="150000"/>
              </a:lnSpc>
              <a:spcBef>
                <a:spcPts val="0"/>
              </a:spcBef>
              <a:spcAft>
                <a:spcPts val="0"/>
              </a:spcAft>
              <a:buNone/>
            </a:pPr>
            <a:r>
              <a:rPr lang="en" sz="1600">
                <a:latin typeface="Roboto"/>
                <a:ea typeface="Roboto"/>
                <a:cs typeface="Roboto"/>
                <a:sym typeface="Roboto"/>
              </a:rPr>
              <a:t>Plaintext -  "27257+27365+27466+21243+21243+21354"</a:t>
            </a:r>
            <a:endParaRPr sz="1600">
              <a:latin typeface="Roboto"/>
              <a:ea typeface="Roboto"/>
              <a:cs typeface="Roboto"/>
              <a:sym typeface="Roboto"/>
            </a:endParaRPr>
          </a:p>
          <a:p>
            <a:pPr indent="0" lvl="0" marL="0" rtl="0" algn="l">
              <a:lnSpc>
                <a:spcPct val="150000"/>
              </a:lnSpc>
              <a:spcBef>
                <a:spcPts val="0"/>
              </a:spcBef>
              <a:spcAft>
                <a:spcPts val="0"/>
              </a:spcAft>
              <a:buNone/>
            </a:pPr>
            <a:r>
              <a:rPr lang="en" sz="1600">
                <a:latin typeface="Roboto"/>
                <a:ea typeface="Roboto"/>
                <a:cs typeface="Roboto"/>
                <a:sym typeface="Roboto"/>
              </a:rPr>
              <a:t>		Encryption and Decryption Key - aaaaaababbbbtterDominoesCurable_Pasture</a:t>
            </a:r>
            <a:endParaRPr sz="1600">
              <a:latin typeface="Roboto"/>
              <a:ea typeface="Roboto"/>
              <a:cs typeface="Roboto"/>
              <a:sym typeface="Roboto"/>
            </a:endParaRPr>
          </a:p>
          <a:p>
            <a:pPr indent="0" lvl="0" marL="0" rtl="0" algn="l">
              <a:lnSpc>
                <a:spcPct val="150000"/>
              </a:lnSpc>
              <a:spcBef>
                <a:spcPts val="0"/>
              </a:spcBef>
              <a:spcAft>
                <a:spcPts val="0"/>
              </a:spcAft>
              <a:buNone/>
            </a:pPr>
            <a:r>
              <a:t/>
            </a:r>
            <a:endParaRPr sz="1600">
              <a:latin typeface="Roboto"/>
              <a:ea typeface="Roboto"/>
              <a:cs typeface="Roboto"/>
              <a:sym typeface="Roboto"/>
            </a:endParaRPr>
          </a:p>
          <a:p>
            <a:pPr indent="0" lvl="0" marL="0" rtl="0" algn="l">
              <a:lnSpc>
                <a:spcPct val="150000"/>
              </a:lnSpc>
              <a:spcBef>
                <a:spcPts val="0"/>
              </a:spcBef>
              <a:spcAft>
                <a:spcPts val="0"/>
              </a:spcAft>
              <a:buNone/>
            </a:pPr>
            <a:r>
              <a:t/>
            </a:r>
            <a:endParaRPr sz="1600">
              <a:latin typeface="Roboto"/>
              <a:ea typeface="Roboto"/>
              <a:cs typeface="Roboto"/>
              <a:sym typeface="Roboto"/>
            </a:endParaRPr>
          </a:p>
          <a:p>
            <a:pPr indent="0" lvl="0" marL="0" rtl="0" algn="l">
              <a:lnSpc>
                <a:spcPct val="150000"/>
              </a:lnSpc>
              <a:spcBef>
                <a:spcPts val="0"/>
              </a:spcBef>
              <a:spcAft>
                <a:spcPts val="0"/>
              </a:spcAft>
              <a:buNone/>
            </a:pPr>
            <a:r>
              <a:t/>
            </a:r>
            <a:endParaRPr b="1" sz="1600">
              <a:latin typeface="Roboto"/>
              <a:ea typeface="Roboto"/>
              <a:cs typeface="Roboto"/>
              <a:sym typeface="Roboto"/>
            </a:endParaRPr>
          </a:p>
          <a:p>
            <a:pPr indent="0" lvl="0" marL="0" rtl="0" algn="l">
              <a:lnSpc>
                <a:spcPct val="150000"/>
              </a:lnSpc>
              <a:spcBef>
                <a:spcPts val="0"/>
              </a:spcBef>
              <a:spcAft>
                <a:spcPts val="0"/>
              </a:spcAft>
              <a:buNone/>
            </a:pPr>
            <a:r>
              <a:t/>
            </a:r>
            <a:endParaRPr b="1" sz="1600">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g25f333e0388_1_6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Second Layer Encryption - AES (128 bits)</a:t>
            </a:r>
            <a:endParaRPr/>
          </a:p>
        </p:txBody>
      </p:sp>
      <p:sp>
        <p:nvSpPr>
          <p:cNvPr id="326" name="Google Shape;326;g25f333e0388_1_65"/>
          <p:cNvSpPr txBox="1"/>
          <p:nvPr>
            <p:ph idx="1" type="body"/>
          </p:nvPr>
        </p:nvSpPr>
        <p:spPr>
          <a:xfrm>
            <a:off x="107150" y="2088750"/>
            <a:ext cx="4240800" cy="2852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400">
                <a:solidFill>
                  <a:srgbClr val="1B1B1B"/>
                </a:solidFill>
              </a:rPr>
              <a:t>Round 1 Key</a:t>
            </a:r>
            <a:r>
              <a:rPr lang="en" sz="1400">
                <a:solidFill>
                  <a:srgbClr val="1B1B1B"/>
                </a:solidFill>
              </a:rPr>
              <a:t>: 54ef3e4f5df1a0a867cbf3f57b124bbd</a:t>
            </a:r>
            <a:endParaRPr sz="1400">
              <a:solidFill>
                <a:srgbClr val="1B1B1B"/>
              </a:solidFill>
            </a:endParaRPr>
          </a:p>
          <a:p>
            <a:pPr indent="0" lvl="0" marL="0" rtl="0" algn="l">
              <a:lnSpc>
                <a:spcPct val="100000"/>
              </a:lnSpc>
              <a:spcBef>
                <a:spcPts val="1200"/>
              </a:spcBef>
              <a:spcAft>
                <a:spcPts val="0"/>
              </a:spcAft>
              <a:buNone/>
            </a:pPr>
            <a:r>
              <a:rPr b="1" lang="en" sz="1400">
                <a:solidFill>
                  <a:srgbClr val="1B1B1B"/>
                </a:solidFill>
              </a:rPr>
              <a:t>Round 2 Key</a:t>
            </a:r>
            <a:r>
              <a:rPr lang="en" sz="1400">
                <a:solidFill>
                  <a:srgbClr val="1B1B1B"/>
                </a:solidFill>
              </a:rPr>
              <a:t>: d94ca3d1d4b261f5b2db43423fb0349c</a:t>
            </a:r>
            <a:endParaRPr sz="1400">
              <a:solidFill>
                <a:srgbClr val="1B1B1B"/>
              </a:solidFill>
            </a:endParaRPr>
          </a:p>
          <a:p>
            <a:pPr indent="0" lvl="0" marL="0" rtl="0" algn="l">
              <a:lnSpc>
                <a:spcPct val="100000"/>
              </a:lnSpc>
              <a:spcBef>
                <a:spcPts val="1200"/>
              </a:spcBef>
              <a:spcAft>
                <a:spcPts val="0"/>
              </a:spcAft>
              <a:buNone/>
            </a:pPr>
            <a:r>
              <a:rPr b="1" lang="en" sz="1400">
                <a:solidFill>
                  <a:srgbClr val="1B1B1B"/>
                </a:solidFill>
              </a:rPr>
              <a:t>Round 3 Key</a:t>
            </a:r>
            <a:r>
              <a:rPr lang="en" sz="1400">
                <a:solidFill>
                  <a:srgbClr val="1B1B1B"/>
                </a:solidFill>
              </a:rPr>
              <a:t>: 1c9cb3a20c00db08b7f481dc31e8f8ef</a:t>
            </a:r>
            <a:endParaRPr sz="1400">
              <a:solidFill>
                <a:srgbClr val="1B1B1B"/>
              </a:solidFill>
            </a:endParaRPr>
          </a:p>
          <a:p>
            <a:pPr indent="0" lvl="0" marL="0" rtl="0" algn="l">
              <a:lnSpc>
                <a:spcPct val="100000"/>
              </a:lnSpc>
              <a:spcBef>
                <a:spcPts val="1200"/>
              </a:spcBef>
              <a:spcAft>
                <a:spcPts val="0"/>
              </a:spcAft>
              <a:buNone/>
            </a:pPr>
            <a:r>
              <a:rPr b="1" lang="en" sz="1400">
                <a:solidFill>
                  <a:srgbClr val="1B1B1B"/>
                </a:solidFill>
              </a:rPr>
              <a:t>Round 4 Key:</a:t>
            </a:r>
            <a:r>
              <a:rPr lang="en" sz="1400">
                <a:solidFill>
                  <a:srgbClr val="1B1B1B"/>
                </a:solidFill>
              </a:rPr>
              <a:t> </a:t>
            </a:r>
            <a:r>
              <a:rPr lang="en" sz="1400">
                <a:solidFill>
                  <a:srgbClr val="1B1B1B"/>
                </a:solidFill>
              </a:rPr>
              <a:t>24ff10d1a31b5d98175d8e1ac48ca2eb</a:t>
            </a:r>
            <a:endParaRPr sz="1400">
              <a:solidFill>
                <a:srgbClr val="1B1B1B"/>
              </a:solidFill>
            </a:endParaRPr>
          </a:p>
          <a:p>
            <a:pPr indent="0" lvl="0" marL="0" rtl="0" algn="l">
              <a:lnSpc>
                <a:spcPct val="100000"/>
              </a:lnSpc>
              <a:spcBef>
                <a:spcPts val="1200"/>
              </a:spcBef>
              <a:spcAft>
                <a:spcPts val="0"/>
              </a:spcAft>
              <a:buNone/>
            </a:pPr>
            <a:r>
              <a:rPr b="1" lang="en" sz="1400">
                <a:solidFill>
                  <a:srgbClr val="1B1B1B"/>
                </a:solidFill>
              </a:rPr>
              <a:t>Round 5 Key</a:t>
            </a:r>
            <a:r>
              <a:rPr lang="en" sz="1400">
                <a:solidFill>
                  <a:srgbClr val="1B1B1B"/>
                </a:solidFill>
              </a:rPr>
              <a:t>: 396d7e0b931f3d925d79a7e6e490e04a</a:t>
            </a:r>
            <a:endParaRPr sz="1400">
              <a:solidFill>
                <a:srgbClr val="1B1B1B"/>
              </a:solidFill>
            </a:endParaRPr>
          </a:p>
          <a:p>
            <a:pPr indent="0" lvl="0" marL="0" rtl="0" algn="l">
              <a:spcBef>
                <a:spcPts val="1200"/>
              </a:spcBef>
              <a:spcAft>
                <a:spcPts val="1200"/>
              </a:spcAft>
              <a:buNone/>
            </a:pPr>
            <a:r>
              <a:t/>
            </a:r>
            <a:endParaRPr sz="1400">
              <a:solidFill>
                <a:srgbClr val="1B1B1B"/>
              </a:solidFill>
            </a:endParaRPr>
          </a:p>
        </p:txBody>
      </p:sp>
      <p:sp>
        <p:nvSpPr>
          <p:cNvPr id="327" name="Google Shape;327;g25f333e0388_1_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28" name="Google Shape;328;g25f333e0388_1_65"/>
          <p:cNvSpPr txBox="1"/>
          <p:nvPr>
            <p:ph idx="1" type="body"/>
          </p:nvPr>
        </p:nvSpPr>
        <p:spPr>
          <a:xfrm>
            <a:off x="4572000" y="2088650"/>
            <a:ext cx="4240800" cy="2852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400">
                <a:solidFill>
                  <a:srgbClr val="1B1B1B"/>
                </a:solidFill>
              </a:rPr>
              <a:t>Round 6 Key</a:t>
            </a:r>
            <a:r>
              <a:rPr lang="en" sz="1400">
                <a:solidFill>
                  <a:srgbClr val="1B1B1B"/>
                </a:solidFill>
              </a:rPr>
              <a:t>: d96d4e2b9f8d74a44f1f7bdc5b6d8330</a:t>
            </a:r>
            <a:endParaRPr sz="1400">
              <a:solidFill>
                <a:srgbClr val="1B1B1B"/>
              </a:solidFill>
            </a:endParaRPr>
          </a:p>
          <a:p>
            <a:pPr indent="0" lvl="0" marL="0" rtl="0" algn="l">
              <a:lnSpc>
                <a:spcPct val="100000"/>
              </a:lnSpc>
              <a:spcBef>
                <a:spcPts val="1200"/>
              </a:spcBef>
              <a:spcAft>
                <a:spcPts val="0"/>
              </a:spcAft>
              <a:buNone/>
            </a:pPr>
            <a:r>
              <a:rPr b="1" lang="en" sz="1400">
                <a:solidFill>
                  <a:srgbClr val="1B1B1B"/>
                </a:solidFill>
              </a:rPr>
              <a:t>Round 7 Key</a:t>
            </a:r>
            <a:r>
              <a:rPr lang="en" sz="1400">
                <a:solidFill>
                  <a:srgbClr val="1B1B1B"/>
                </a:solidFill>
              </a:rPr>
              <a:t>: 71b971c02a9cfbc3e87ca8cb5f99e26b</a:t>
            </a:r>
            <a:endParaRPr sz="1400">
              <a:solidFill>
                <a:srgbClr val="1B1B1B"/>
              </a:solidFill>
            </a:endParaRPr>
          </a:p>
          <a:p>
            <a:pPr indent="0" lvl="0" marL="0" rtl="0" algn="l">
              <a:lnSpc>
                <a:spcPct val="100000"/>
              </a:lnSpc>
              <a:spcBef>
                <a:spcPts val="1200"/>
              </a:spcBef>
              <a:spcAft>
                <a:spcPts val="0"/>
              </a:spcAft>
              <a:buNone/>
            </a:pPr>
            <a:r>
              <a:rPr b="1" lang="en" sz="1400">
                <a:solidFill>
                  <a:srgbClr val="1B1B1B"/>
                </a:solidFill>
              </a:rPr>
              <a:t>Round 8 Key</a:t>
            </a:r>
            <a:r>
              <a:rPr lang="en" sz="1400">
                <a:solidFill>
                  <a:srgbClr val="1B1B1B"/>
                </a:solidFill>
              </a:rPr>
              <a:t>: 4a3e02868a382cc7c1e21c59b961d7f7</a:t>
            </a:r>
            <a:endParaRPr sz="1400">
              <a:solidFill>
                <a:srgbClr val="1B1B1B"/>
              </a:solidFill>
            </a:endParaRPr>
          </a:p>
          <a:p>
            <a:pPr indent="0" lvl="0" marL="0" rtl="0" algn="l">
              <a:lnSpc>
                <a:spcPct val="100000"/>
              </a:lnSpc>
              <a:spcBef>
                <a:spcPts val="1200"/>
              </a:spcBef>
              <a:spcAft>
                <a:spcPts val="0"/>
              </a:spcAft>
              <a:buNone/>
            </a:pPr>
            <a:r>
              <a:rPr b="1" lang="en" sz="1400">
                <a:solidFill>
                  <a:srgbClr val="1B1B1B"/>
                </a:solidFill>
              </a:rPr>
              <a:t>Round 9 Key</a:t>
            </a:r>
            <a:r>
              <a:rPr lang="en" sz="1400">
                <a:solidFill>
                  <a:srgbClr val="1B1B1B"/>
                </a:solidFill>
              </a:rPr>
              <a:t>: 6d5ad4a3dada656bed7f3dbfde89768a</a:t>
            </a:r>
            <a:endParaRPr sz="1400">
              <a:solidFill>
                <a:srgbClr val="1B1B1B"/>
              </a:solidFill>
            </a:endParaRPr>
          </a:p>
          <a:p>
            <a:pPr indent="0" lvl="0" marL="0" rtl="0" algn="l">
              <a:lnSpc>
                <a:spcPct val="100000"/>
              </a:lnSpc>
              <a:spcBef>
                <a:spcPts val="1200"/>
              </a:spcBef>
              <a:spcAft>
                <a:spcPts val="0"/>
              </a:spcAft>
              <a:buNone/>
            </a:pPr>
            <a:r>
              <a:rPr b="1" lang="en" sz="1400">
                <a:solidFill>
                  <a:srgbClr val="1B1B1B"/>
                </a:solidFill>
              </a:rPr>
              <a:t>Round 10 Key:</a:t>
            </a:r>
            <a:r>
              <a:rPr lang="en" sz="1400">
                <a:solidFill>
                  <a:srgbClr val="1B1B1B"/>
                </a:solidFill>
              </a:rPr>
              <a:t> 3dc1fc5c104a1998911f1011a18b9262</a:t>
            </a:r>
            <a:endParaRPr sz="1400">
              <a:solidFill>
                <a:srgbClr val="1B1B1B"/>
              </a:solidFill>
            </a:endParaRPr>
          </a:p>
          <a:p>
            <a:pPr indent="0" lvl="0" marL="0" rtl="0" algn="l">
              <a:spcBef>
                <a:spcPts val="1200"/>
              </a:spcBef>
              <a:spcAft>
                <a:spcPts val="0"/>
              </a:spcAft>
              <a:buNone/>
            </a:pPr>
            <a:r>
              <a:t/>
            </a:r>
            <a:endParaRPr sz="1400">
              <a:solidFill>
                <a:srgbClr val="1B1B1B"/>
              </a:solidFill>
            </a:endParaRPr>
          </a:p>
          <a:p>
            <a:pPr indent="0" lvl="0" marL="0" rtl="0" algn="l">
              <a:spcBef>
                <a:spcPts val="1200"/>
              </a:spcBef>
              <a:spcAft>
                <a:spcPts val="1200"/>
              </a:spcAft>
              <a:buNone/>
            </a:pPr>
            <a:r>
              <a:t/>
            </a:r>
            <a:endParaRPr sz="1400">
              <a:solidFill>
                <a:srgbClr val="1B1B1B"/>
              </a:solidFill>
            </a:endParaRPr>
          </a:p>
        </p:txBody>
      </p:sp>
      <p:sp>
        <p:nvSpPr>
          <p:cNvPr id="329" name="Google Shape;329;g25f333e0388_1_65"/>
          <p:cNvSpPr txBox="1"/>
          <p:nvPr/>
        </p:nvSpPr>
        <p:spPr>
          <a:xfrm>
            <a:off x="2102875" y="1481750"/>
            <a:ext cx="51861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200"/>
              </a:spcAft>
              <a:buNone/>
            </a:pPr>
            <a:r>
              <a:rPr b="1" lang="en">
                <a:solidFill>
                  <a:srgbClr val="1B1B1B"/>
                </a:solidFill>
                <a:latin typeface="Roboto"/>
                <a:ea typeface="Roboto"/>
                <a:cs typeface="Roboto"/>
                <a:sym typeface="Roboto"/>
              </a:rPr>
              <a:t>Round 0 Key: 61706161616162616262626274746572 (</a:t>
            </a:r>
            <a:r>
              <a:rPr lang="en">
                <a:solidFill>
                  <a:srgbClr val="1B1B1B"/>
                </a:solidFill>
                <a:latin typeface="Roboto"/>
                <a:ea typeface="Roboto"/>
                <a:cs typeface="Roboto"/>
                <a:sym typeface="Roboto"/>
              </a:rPr>
              <a:t>Converting</a:t>
            </a:r>
            <a:r>
              <a:rPr b="1" lang="en">
                <a:solidFill>
                  <a:srgbClr val="1B1B1B"/>
                </a:solidFill>
                <a:latin typeface="Roboto"/>
                <a:ea typeface="Roboto"/>
                <a:cs typeface="Roboto"/>
                <a:sym typeface="Roboto"/>
              </a:rPr>
              <a:t> </a:t>
            </a:r>
            <a:r>
              <a:rPr lang="en">
                <a:latin typeface="Roboto"/>
                <a:ea typeface="Roboto"/>
                <a:cs typeface="Roboto"/>
                <a:sym typeface="Roboto"/>
              </a:rPr>
              <a:t>aaaaaababbbbtterDominoesCurable_Pasture to hexadecimal and taking the first 128 bits)</a:t>
            </a:r>
            <a:endParaRPr>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g25f333e0388_1_6"/>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Second Layer Encryption - AES (128 bits)</a:t>
            </a:r>
            <a:endParaRPr/>
          </a:p>
          <a:p>
            <a:pPr indent="0" lvl="0" marL="0" rtl="0" algn="l">
              <a:spcBef>
                <a:spcPts val="0"/>
              </a:spcBef>
              <a:spcAft>
                <a:spcPts val="0"/>
              </a:spcAft>
              <a:buNone/>
            </a:pPr>
            <a:r>
              <a:t/>
            </a:r>
            <a:endParaRPr/>
          </a:p>
        </p:txBody>
      </p:sp>
      <p:sp>
        <p:nvSpPr>
          <p:cNvPr id="335" name="Google Shape;335;g25f333e0388_1_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36" name="Google Shape;336;g25f333e0388_1_6"/>
          <p:cNvSpPr txBox="1"/>
          <p:nvPr/>
        </p:nvSpPr>
        <p:spPr>
          <a:xfrm>
            <a:off x="130975" y="1416850"/>
            <a:ext cx="8890200" cy="3583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latin typeface="Roboto"/>
                <a:ea typeface="Roboto"/>
                <a:cs typeface="Roboto"/>
                <a:sym typeface="Roboto"/>
              </a:rPr>
              <a:t>2. Initial Round:</a:t>
            </a:r>
            <a:endParaRPr b="1">
              <a:latin typeface="Roboto"/>
              <a:ea typeface="Roboto"/>
              <a:cs typeface="Roboto"/>
              <a:sym typeface="Roboto"/>
            </a:endParaRPr>
          </a:p>
          <a:p>
            <a:pPr indent="-317500" lvl="0" marL="457200" rtl="0" algn="l">
              <a:lnSpc>
                <a:spcPct val="150000"/>
              </a:lnSpc>
              <a:spcBef>
                <a:spcPts val="0"/>
              </a:spcBef>
              <a:spcAft>
                <a:spcPts val="0"/>
              </a:spcAft>
              <a:buSzPts val="1400"/>
              <a:buFont typeface="Roboto"/>
              <a:buChar char="●"/>
            </a:pPr>
            <a:r>
              <a:rPr lang="en">
                <a:latin typeface="Roboto"/>
                <a:ea typeface="Roboto"/>
                <a:cs typeface="Roboto"/>
                <a:sym typeface="Roboto"/>
              </a:rPr>
              <a:t>In the initial round of AES encryption, the plaintext is XORed with the first round key.</a:t>
            </a:r>
            <a:endParaRPr>
              <a:latin typeface="Roboto"/>
              <a:ea typeface="Roboto"/>
              <a:cs typeface="Roboto"/>
              <a:sym typeface="Roboto"/>
            </a:endParaRPr>
          </a:p>
          <a:p>
            <a:pPr indent="0" lvl="0" marL="457200" rtl="0" algn="l">
              <a:lnSpc>
                <a:spcPct val="150000"/>
              </a:lnSpc>
              <a:spcBef>
                <a:spcPts val="0"/>
              </a:spcBef>
              <a:spcAft>
                <a:spcPts val="0"/>
              </a:spcAft>
              <a:buNone/>
            </a:pPr>
            <a:r>
              <a:t/>
            </a:r>
            <a:endParaRPr>
              <a:latin typeface="Roboto"/>
              <a:ea typeface="Roboto"/>
              <a:cs typeface="Roboto"/>
              <a:sym typeface="Roboto"/>
            </a:endParaRPr>
          </a:p>
          <a:p>
            <a:pPr indent="0" lvl="0" marL="0" rtl="0" algn="l">
              <a:lnSpc>
                <a:spcPct val="150000"/>
              </a:lnSpc>
              <a:spcBef>
                <a:spcPts val="0"/>
              </a:spcBef>
              <a:spcAft>
                <a:spcPts val="0"/>
              </a:spcAft>
              <a:buNone/>
            </a:pPr>
            <a:r>
              <a:rPr b="1" lang="en">
                <a:latin typeface="Roboto"/>
                <a:ea typeface="Roboto"/>
                <a:cs typeface="Roboto"/>
                <a:sym typeface="Roboto"/>
              </a:rPr>
              <a:t>Example: </a:t>
            </a:r>
            <a:endParaRPr b="1">
              <a:latin typeface="Roboto"/>
              <a:ea typeface="Roboto"/>
              <a:cs typeface="Roboto"/>
              <a:sym typeface="Roboto"/>
            </a:endParaRPr>
          </a:p>
          <a:p>
            <a:pPr indent="0" lvl="0" marL="0" rtl="0" algn="l">
              <a:lnSpc>
                <a:spcPct val="150000"/>
              </a:lnSpc>
              <a:spcBef>
                <a:spcPts val="0"/>
              </a:spcBef>
              <a:spcAft>
                <a:spcPts val="0"/>
              </a:spcAft>
              <a:buNone/>
            </a:pPr>
            <a:r>
              <a:rPr lang="en">
                <a:latin typeface="Roboto"/>
                <a:ea typeface="Roboto"/>
                <a:cs typeface="Roboto"/>
                <a:sym typeface="Roboto"/>
              </a:rPr>
              <a:t>For the given plaintext "27257+27365+27466+21243+21243+21354," we treat each character as a 16-bit block and convert it to hexadecimal representation:</a:t>
            </a:r>
            <a:endParaRPr>
              <a:latin typeface="Roboto"/>
              <a:ea typeface="Roboto"/>
              <a:cs typeface="Roboto"/>
              <a:sym typeface="Roboto"/>
            </a:endParaRPr>
          </a:p>
          <a:p>
            <a:pPr indent="0" lvl="0" marL="0" rtl="0" algn="l">
              <a:lnSpc>
                <a:spcPct val="150000"/>
              </a:lnSpc>
              <a:spcBef>
                <a:spcPts val="0"/>
              </a:spcBef>
              <a:spcAft>
                <a:spcPts val="0"/>
              </a:spcAft>
              <a:buNone/>
            </a:pPr>
            <a:r>
              <a:rPr lang="en">
                <a:latin typeface="Roboto"/>
                <a:ea typeface="Roboto"/>
                <a:cs typeface="Roboto"/>
                <a:sym typeface="Roboto"/>
              </a:rPr>
              <a:t>Plaintext: 32373235372b32373336352b32373436362b32313234332b32313234332b3231333534</a:t>
            </a:r>
            <a:endParaRPr>
              <a:latin typeface="Roboto"/>
              <a:ea typeface="Roboto"/>
              <a:cs typeface="Roboto"/>
              <a:sym typeface="Roboto"/>
            </a:endParaRPr>
          </a:p>
          <a:p>
            <a:pPr indent="0" lvl="0" marL="0" rtl="0" algn="l">
              <a:lnSpc>
                <a:spcPct val="150000"/>
              </a:lnSpc>
              <a:spcBef>
                <a:spcPts val="0"/>
              </a:spcBef>
              <a:spcAft>
                <a:spcPts val="0"/>
              </a:spcAft>
              <a:buNone/>
            </a:pPr>
            <a:r>
              <a:rPr lang="en">
                <a:latin typeface="Roboto"/>
                <a:ea typeface="Roboto"/>
                <a:cs typeface="Roboto"/>
                <a:sym typeface="Roboto"/>
              </a:rPr>
              <a:t>This plaintext is divided into blocks of 128 bits each</a:t>
            </a:r>
            <a:endParaRPr>
              <a:latin typeface="Roboto"/>
              <a:ea typeface="Roboto"/>
              <a:cs typeface="Roboto"/>
              <a:sym typeface="Roboto"/>
            </a:endParaRPr>
          </a:p>
          <a:p>
            <a:pPr indent="0" lvl="0" marL="0" rtl="0" algn="l">
              <a:lnSpc>
                <a:spcPct val="150000"/>
              </a:lnSpc>
              <a:spcBef>
                <a:spcPts val="0"/>
              </a:spcBef>
              <a:spcAft>
                <a:spcPts val="0"/>
              </a:spcAft>
              <a:buNone/>
            </a:pPr>
            <a:r>
              <a:rPr lang="en">
                <a:latin typeface="Roboto"/>
                <a:ea typeface="Roboto"/>
                <a:cs typeface="Roboto"/>
                <a:sym typeface="Roboto"/>
              </a:rPr>
              <a:t>Plaintext Block 1: </a:t>
            </a:r>
            <a:r>
              <a:rPr lang="en">
                <a:latin typeface="Roboto"/>
                <a:ea typeface="Roboto"/>
                <a:cs typeface="Roboto"/>
                <a:sym typeface="Roboto"/>
              </a:rPr>
              <a:t>32373235372b32373336352b32373436 </a:t>
            </a:r>
            <a:endParaRPr>
              <a:latin typeface="Roboto"/>
              <a:ea typeface="Roboto"/>
              <a:cs typeface="Roboto"/>
              <a:sym typeface="Roboto"/>
            </a:endParaRPr>
          </a:p>
          <a:p>
            <a:pPr indent="0" lvl="0" marL="0" rtl="0" algn="l">
              <a:lnSpc>
                <a:spcPct val="150000"/>
              </a:lnSpc>
              <a:spcBef>
                <a:spcPts val="0"/>
              </a:spcBef>
              <a:spcAft>
                <a:spcPts val="0"/>
              </a:spcAft>
              <a:buNone/>
            </a:pPr>
            <a:r>
              <a:rPr lang="en">
                <a:latin typeface="Roboto"/>
                <a:ea typeface="Roboto"/>
                <a:cs typeface="Roboto"/>
                <a:sym typeface="Roboto"/>
              </a:rPr>
              <a:t>Plaintext Block 2: 362b32313234332b32313234332b3231</a:t>
            </a:r>
            <a:endParaRPr>
              <a:latin typeface="Roboto"/>
              <a:ea typeface="Roboto"/>
              <a:cs typeface="Roboto"/>
              <a:sym typeface="Roboto"/>
            </a:endParaRPr>
          </a:p>
          <a:p>
            <a:pPr indent="0" lvl="0" marL="0" rtl="0" algn="l">
              <a:lnSpc>
                <a:spcPct val="150000"/>
              </a:lnSpc>
              <a:spcBef>
                <a:spcPts val="0"/>
              </a:spcBef>
              <a:spcAft>
                <a:spcPts val="0"/>
              </a:spcAft>
              <a:buNone/>
            </a:pPr>
            <a:r>
              <a:rPr lang="en">
                <a:latin typeface="Roboto"/>
                <a:ea typeface="Roboto"/>
                <a:cs typeface="Roboto"/>
                <a:sym typeface="Roboto"/>
              </a:rPr>
              <a:t>Plaintext Block 3: 33353400000000000000000000000000 (padding with null characters)</a:t>
            </a:r>
            <a:endParaRPr>
              <a:latin typeface="Roboto"/>
              <a:ea typeface="Roboto"/>
              <a:cs typeface="Roboto"/>
              <a:sym typeface="Roboto"/>
            </a:endParaRPr>
          </a:p>
          <a:p>
            <a:pPr indent="457200" lvl="0" marL="1828800" rtl="0" algn="l">
              <a:spcBef>
                <a:spcPts val="0"/>
              </a:spcBef>
              <a:spcAft>
                <a:spcPts val="0"/>
              </a:spcAft>
              <a:buNone/>
            </a:pPr>
            <a:r>
              <a:rPr lang="en" sz="2300">
                <a:solidFill>
                  <a:srgbClr val="040C28"/>
                </a:solidFill>
              </a:rPr>
              <a:t>⊕</a:t>
            </a:r>
            <a:endParaRPr sz="1000">
              <a:latin typeface="Roboto"/>
              <a:ea typeface="Roboto"/>
              <a:cs typeface="Roboto"/>
              <a:sym typeface="Roboto"/>
            </a:endParaRPr>
          </a:p>
          <a:p>
            <a:pPr indent="0" lvl="0" marL="0" rtl="0" algn="l">
              <a:lnSpc>
                <a:spcPct val="150000"/>
              </a:lnSpc>
              <a:spcBef>
                <a:spcPts val="0"/>
              </a:spcBef>
              <a:spcAft>
                <a:spcPts val="0"/>
              </a:spcAft>
              <a:buNone/>
            </a:pPr>
            <a:r>
              <a:rPr lang="en">
                <a:latin typeface="Roboto"/>
                <a:ea typeface="Roboto"/>
                <a:cs typeface="Roboto"/>
                <a:sym typeface="Roboto"/>
              </a:rPr>
              <a:t>Round 0 Key: </a:t>
            </a:r>
            <a:r>
              <a:rPr lang="en">
                <a:solidFill>
                  <a:srgbClr val="1B1B1B"/>
                </a:solidFill>
                <a:latin typeface="Roboto"/>
                <a:ea typeface="Roboto"/>
                <a:cs typeface="Roboto"/>
                <a:sym typeface="Roboto"/>
              </a:rPr>
              <a:t>61706161616162616262626274746572 </a:t>
            </a:r>
            <a:endParaRPr>
              <a:latin typeface="Roboto"/>
              <a:ea typeface="Roboto"/>
              <a:cs typeface="Roboto"/>
              <a:sym typeface="Roboto"/>
            </a:endParaRPr>
          </a:p>
          <a:p>
            <a:pPr indent="0" lvl="0" marL="0" rtl="0" algn="l">
              <a:lnSpc>
                <a:spcPct val="150000"/>
              </a:lnSpc>
              <a:spcBef>
                <a:spcPts val="0"/>
              </a:spcBef>
              <a:spcAft>
                <a:spcPts val="0"/>
              </a:spcAft>
              <a:buNone/>
            </a:pPr>
            <a:r>
              <a:t/>
            </a:r>
            <a:endParaRPr>
              <a:latin typeface="Roboto"/>
              <a:ea typeface="Roboto"/>
              <a:cs typeface="Roboto"/>
              <a:sym typeface="Roboto"/>
            </a:endParaRPr>
          </a:p>
          <a:p>
            <a:pPr indent="0" lvl="0" marL="0" rtl="0" algn="l">
              <a:lnSpc>
                <a:spcPct val="150000"/>
              </a:lnSpc>
              <a:spcBef>
                <a:spcPts val="0"/>
              </a:spcBef>
              <a:spcAft>
                <a:spcPts val="0"/>
              </a:spcAft>
              <a:buNone/>
            </a:pPr>
            <a:r>
              <a:rPr b="1" lang="en">
                <a:latin typeface="Roboto"/>
                <a:ea typeface="Roboto"/>
                <a:cs typeface="Roboto"/>
                <a:sym typeface="Roboto"/>
              </a:rPr>
              <a:t>XOR Result: 90959E64D88C0F9DDEE60D58C3B932B08922B88E8A59564F</a:t>
            </a:r>
            <a:endParaRPr b="1">
              <a:latin typeface="Roboto"/>
              <a:ea typeface="Roboto"/>
              <a:cs typeface="Roboto"/>
              <a:sym typeface="Roboto"/>
            </a:endParaRPr>
          </a:p>
          <a:p>
            <a:pPr indent="0" lvl="0" marL="0" rtl="0" algn="l">
              <a:lnSpc>
                <a:spcPct val="150000"/>
              </a:lnSpc>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g25f466bc908_0_30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Second Layer Encryption - AES (128 bits)</a:t>
            </a:r>
            <a:endParaRPr/>
          </a:p>
        </p:txBody>
      </p:sp>
      <p:sp>
        <p:nvSpPr>
          <p:cNvPr id="342" name="Google Shape;342;g25f466bc908_0_30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43" name="Google Shape;343;g25f466bc908_0_301"/>
          <p:cNvSpPr txBox="1"/>
          <p:nvPr/>
        </p:nvSpPr>
        <p:spPr>
          <a:xfrm>
            <a:off x="130975" y="1416850"/>
            <a:ext cx="8890200" cy="3583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latin typeface="Roboto"/>
                <a:ea typeface="Roboto"/>
                <a:cs typeface="Roboto"/>
                <a:sym typeface="Roboto"/>
              </a:rPr>
              <a:t>2. Initial Round:</a:t>
            </a:r>
            <a:endParaRPr b="1">
              <a:latin typeface="Roboto"/>
              <a:ea typeface="Roboto"/>
              <a:cs typeface="Roboto"/>
              <a:sym typeface="Roboto"/>
            </a:endParaRPr>
          </a:p>
          <a:p>
            <a:pPr indent="-317500" lvl="0" marL="457200" rtl="0" algn="l">
              <a:lnSpc>
                <a:spcPct val="150000"/>
              </a:lnSpc>
              <a:spcBef>
                <a:spcPts val="0"/>
              </a:spcBef>
              <a:spcAft>
                <a:spcPts val="0"/>
              </a:spcAft>
              <a:buSzPts val="1400"/>
              <a:buFont typeface="Roboto"/>
              <a:buChar char="●"/>
            </a:pPr>
            <a:r>
              <a:rPr lang="en">
                <a:latin typeface="Roboto"/>
                <a:ea typeface="Roboto"/>
                <a:cs typeface="Roboto"/>
                <a:sym typeface="Roboto"/>
              </a:rPr>
              <a:t>In the initial round of AES encryption, the plaintext is XORed with the first round key.</a:t>
            </a:r>
            <a:endParaRPr>
              <a:latin typeface="Roboto"/>
              <a:ea typeface="Roboto"/>
              <a:cs typeface="Roboto"/>
              <a:sym typeface="Roboto"/>
            </a:endParaRPr>
          </a:p>
          <a:p>
            <a:pPr indent="0" lvl="0" marL="0" rtl="0" algn="l">
              <a:lnSpc>
                <a:spcPct val="150000"/>
              </a:lnSpc>
              <a:spcBef>
                <a:spcPts val="0"/>
              </a:spcBef>
              <a:spcAft>
                <a:spcPts val="0"/>
              </a:spcAft>
              <a:buNone/>
            </a:pPr>
            <a:r>
              <a:rPr lang="en">
                <a:latin typeface="Roboto"/>
                <a:ea typeface="Roboto"/>
                <a:cs typeface="Roboto"/>
                <a:sym typeface="Roboto"/>
              </a:rPr>
              <a:t>Each plaintext block is then XORed with the round key</a:t>
            </a:r>
            <a:endParaRPr>
              <a:latin typeface="Roboto"/>
              <a:ea typeface="Roboto"/>
              <a:cs typeface="Roboto"/>
              <a:sym typeface="Roboto"/>
            </a:endParaRPr>
          </a:p>
          <a:p>
            <a:pPr indent="0" lvl="0" marL="0" rtl="0" algn="l">
              <a:lnSpc>
                <a:spcPct val="150000"/>
              </a:lnSpc>
              <a:spcBef>
                <a:spcPts val="0"/>
              </a:spcBef>
              <a:spcAft>
                <a:spcPts val="0"/>
              </a:spcAft>
              <a:buNone/>
            </a:pPr>
            <a:r>
              <a:rPr lang="en">
                <a:latin typeface="Roboto"/>
                <a:ea typeface="Roboto"/>
                <a:cs typeface="Roboto"/>
                <a:sym typeface="Roboto"/>
              </a:rPr>
              <a:t>Plaintext Block 1: 32373235372b32373336352b32373436 </a:t>
            </a:r>
            <a:endParaRPr>
              <a:latin typeface="Roboto"/>
              <a:ea typeface="Roboto"/>
              <a:cs typeface="Roboto"/>
              <a:sym typeface="Roboto"/>
            </a:endParaRPr>
          </a:p>
          <a:p>
            <a:pPr indent="0" lvl="0" marL="0" rtl="0" algn="l">
              <a:lnSpc>
                <a:spcPct val="150000"/>
              </a:lnSpc>
              <a:spcBef>
                <a:spcPts val="0"/>
              </a:spcBef>
              <a:spcAft>
                <a:spcPts val="0"/>
              </a:spcAft>
              <a:buNone/>
            </a:pPr>
            <a:r>
              <a:rPr lang="en">
                <a:latin typeface="Roboto"/>
                <a:ea typeface="Roboto"/>
                <a:cs typeface="Roboto"/>
                <a:sym typeface="Roboto"/>
              </a:rPr>
              <a:t>Plaintext Block 2: 362b32313234332b32313234332b3231</a:t>
            </a:r>
            <a:endParaRPr>
              <a:latin typeface="Roboto"/>
              <a:ea typeface="Roboto"/>
              <a:cs typeface="Roboto"/>
              <a:sym typeface="Roboto"/>
            </a:endParaRPr>
          </a:p>
          <a:p>
            <a:pPr indent="0" lvl="0" marL="0" rtl="0" algn="l">
              <a:lnSpc>
                <a:spcPct val="150000"/>
              </a:lnSpc>
              <a:spcBef>
                <a:spcPts val="0"/>
              </a:spcBef>
              <a:spcAft>
                <a:spcPts val="0"/>
              </a:spcAft>
              <a:buNone/>
            </a:pPr>
            <a:r>
              <a:rPr lang="en">
                <a:latin typeface="Roboto"/>
                <a:ea typeface="Roboto"/>
                <a:cs typeface="Roboto"/>
                <a:sym typeface="Roboto"/>
              </a:rPr>
              <a:t>Plaintext Block 3: 33353400000000000000000000000000 (padding with null characters)</a:t>
            </a:r>
            <a:endParaRPr>
              <a:latin typeface="Roboto"/>
              <a:ea typeface="Roboto"/>
              <a:cs typeface="Roboto"/>
              <a:sym typeface="Roboto"/>
            </a:endParaRPr>
          </a:p>
          <a:p>
            <a:pPr indent="457200" lvl="0" marL="1828800" rtl="0" algn="l">
              <a:spcBef>
                <a:spcPts val="0"/>
              </a:spcBef>
              <a:spcAft>
                <a:spcPts val="0"/>
              </a:spcAft>
              <a:buNone/>
            </a:pPr>
            <a:r>
              <a:rPr lang="en" sz="2300">
                <a:solidFill>
                  <a:srgbClr val="040C28"/>
                </a:solidFill>
              </a:rPr>
              <a:t>⊕</a:t>
            </a:r>
            <a:endParaRPr sz="1000">
              <a:latin typeface="Roboto"/>
              <a:ea typeface="Roboto"/>
              <a:cs typeface="Roboto"/>
              <a:sym typeface="Roboto"/>
            </a:endParaRPr>
          </a:p>
          <a:p>
            <a:pPr indent="0" lvl="0" marL="0" rtl="0" algn="l">
              <a:lnSpc>
                <a:spcPct val="150000"/>
              </a:lnSpc>
              <a:spcBef>
                <a:spcPts val="0"/>
              </a:spcBef>
              <a:spcAft>
                <a:spcPts val="0"/>
              </a:spcAft>
              <a:buNone/>
            </a:pPr>
            <a:r>
              <a:rPr lang="en">
                <a:latin typeface="Roboto"/>
                <a:ea typeface="Roboto"/>
                <a:cs typeface="Roboto"/>
                <a:sym typeface="Roboto"/>
              </a:rPr>
              <a:t>Round 0 Key: </a:t>
            </a:r>
            <a:r>
              <a:rPr lang="en">
                <a:solidFill>
                  <a:srgbClr val="1B1B1B"/>
                </a:solidFill>
                <a:latin typeface="Roboto"/>
                <a:ea typeface="Roboto"/>
                <a:cs typeface="Roboto"/>
                <a:sym typeface="Roboto"/>
              </a:rPr>
              <a:t>61706161616162616262626274746572 </a:t>
            </a:r>
            <a:endParaRPr>
              <a:latin typeface="Roboto"/>
              <a:ea typeface="Roboto"/>
              <a:cs typeface="Roboto"/>
              <a:sym typeface="Roboto"/>
            </a:endParaRPr>
          </a:p>
          <a:p>
            <a:pPr indent="0" lvl="0" marL="0" rtl="0" algn="l">
              <a:lnSpc>
                <a:spcPct val="150000"/>
              </a:lnSpc>
              <a:spcBef>
                <a:spcPts val="0"/>
              </a:spcBef>
              <a:spcAft>
                <a:spcPts val="0"/>
              </a:spcAft>
              <a:buNone/>
            </a:pPr>
            <a:r>
              <a:t/>
            </a:r>
            <a:endParaRPr>
              <a:latin typeface="Roboto"/>
              <a:ea typeface="Roboto"/>
              <a:cs typeface="Roboto"/>
              <a:sym typeface="Roboto"/>
            </a:endParaRPr>
          </a:p>
          <a:p>
            <a:pPr indent="0" lvl="0" marL="0" rtl="0" algn="l">
              <a:lnSpc>
                <a:spcPct val="150000"/>
              </a:lnSpc>
              <a:spcBef>
                <a:spcPts val="0"/>
              </a:spcBef>
              <a:spcAft>
                <a:spcPts val="0"/>
              </a:spcAft>
              <a:buNone/>
            </a:pPr>
            <a:r>
              <a:rPr b="1" lang="en">
                <a:latin typeface="Roboto"/>
                <a:ea typeface="Roboto"/>
                <a:cs typeface="Roboto"/>
                <a:sym typeface="Roboto"/>
              </a:rPr>
              <a:t>XOR Result: </a:t>
            </a:r>
            <a:r>
              <a:rPr b="1" lang="en">
                <a:latin typeface="Roboto"/>
                <a:ea typeface="Roboto"/>
                <a:cs typeface="Roboto"/>
                <a:sym typeface="Roboto"/>
              </a:rPr>
              <a:t>90959E64D88C0F9DDEE60D58C3B932B0</a:t>
            </a:r>
            <a:endParaRPr>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g25f333e0388_1_7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Second Layer Encryption - AES (128 bits)</a:t>
            </a:r>
            <a:endParaRPr/>
          </a:p>
        </p:txBody>
      </p:sp>
      <p:sp>
        <p:nvSpPr>
          <p:cNvPr id="349" name="Google Shape;349;g25f333e0388_1_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50" name="Google Shape;350;g25f333e0388_1_78"/>
          <p:cNvSpPr txBox="1"/>
          <p:nvPr/>
        </p:nvSpPr>
        <p:spPr>
          <a:xfrm>
            <a:off x="130975" y="1404950"/>
            <a:ext cx="8890200" cy="358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351" name="Google Shape;351;g25f333e0388_1_78"/>
          <p:cNvSpPr txBox="1"/>
          <p:nvPr/>
        </p:nvSpPr>
        <p:spPr>
          <a:xfrm>
            <a:off x="126900" y="1273975"/>
            <a:ext cx="8890200" cy="397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3. Main Round:</a:t>
            </a:r>
            <a:endParaRPr b="1">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AES Main Round Encryption Steps:</a:t>
            </a:r>
            <a:endParaRPr b="1">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After the </a:t>
            </a:r>
            <a:r>
              <a:rPr b="1" lang="en">
                <a:latin typeface="Roboto"/>
                <a:ea typeface="Roboto"/>
                <a:cs typeface="Roboto"/>
                <a:sym typeface="Roboto"/>
              </a:rPr>
              <a:t>initial</a:t>
            </a:r>
            <a:r>
              <a:rPr b="1" lang="en">
                <a:latin typeface="Roboto"/>
                <a:ea typeface="Roboto"/>
                <a:cs typeface="Roboto"/>
                <a:sym typeface="Roboto"/>
              </a:rPr>
              <a:t> stage, the XOR result </a:t>
            </a:r>
            <a:r>
              <a:rPr b="1" lang="en">
                <a:latin typeface="Roboto"/>
                <a:ea typeface="Roboto"/>
                <a:cs typeface="Roboto"/>
                <a:sym typeface="Roboto"/>
              </a:rPr>
              <a:t>will be arranged in a 4x4 matrix format, the following steps will be repeated 10 times with different round keys. First iteration is explained: (Working shown only for first 16 bits of the key)</a:t>
            </a:r>
            <a:endParaRPr b="1">
              <a:latin typeface="Roboto"/>
              <a:ea typeface="Roboto"/>
              <a:cs typeface="Roboto"/>
              <a:sym typeface="Roboto"/>
            </a:endParaRPr>
          </a:p>
          <a:p>
            <a:pPr indent="0" lvl="0" marL="0" rtl="0" algn="ctr">
              <a:spcBef>
                <a:spcPts val="0"/>
              </a:spcBef>
              <a:spcAft>
                <a:spcPts val="0"/>
              </a:spcAft>
              <a:buNone/>
            </a:pPr>
            <a:r>
              <a:rPr b="1" lang="en">
                <a:latin typeface="Roboto"/>
                <a:ea typeface="Roboto"/>
                <a:cs typeface="Roboto"/>
                <a:sym typeface="Roboto"/>
              </a:rPr>
              <a:t>90 95 9E 64</a:t>
            </a:r>
            <a:endParaRPr b="1">
              <a:latin typeface="Roboto"/>
              <a:ea typeface="Roboto"/>
              <a:cs typeface="Roboto"/>
              <a:sym typeface="Roboto"/>
            </a:endParaRPr>
          </a:p>
          <a:p>
            <a:pPr indent="0" lvl="0" marL="0" rtl="0" algn="ctr">
              <a:spcBef>
                <a:spcPts val="0"/>
              </a:spcBef>
              <a:spcAft>
                <a:spcPts val="0"/>
              </a:spcAft>
              <a:buNone/>
            </a:pPr>
            <a:r>
              <a:rPr b="1" lang="en">
                <a:latin typeface="Roboto"/>
                <a:ea typeface="Roboto"/>
                <a:cs typeface="Roboto"/>
                <a:sym typeface="Roboto"/>
              </a:rPr>
              <a:t>D8 8C 0F 9D</a:t>
            </a:r>
            <a:endParaRPr b="1">
              <a:latin typeface="Roboto"/>
              <a:ea typeface="Roboto"/>
              <a:cs typeface="Roboto"/>
              <a:sym typeface="Roboto"/>
            </a:endParaRPr>
          </a:p>
          <a:p>
            <a:pPr indent="0" lvl="0" marL="0" rtl="0" algn="ctr">
              <a:spcBef>
                <a:spcPts val="0"/>
              </a:spcBef>
              <a:spcAft>
                <a:spcPts val="0"/>
              </a:spcAft>
              <a:buNone/>
            </a:pPr>
            <a:r>
              <a:rPr b="1" lang="en">
                <a:latin typeface="Roboto"/>
                <a:ea typeface="Roboto"/>
                <a:cs typeface="Roboto"/>
                <a:sym typeface="Roboto"/>
              </a:rPr>
              <a:t>DE E6 0D 58</a:t>
            </a:r>
            <a:endParaRPr b="1">
              <a:latin typeface="Roboto"/>
              <a:ea typeface="Roboto"/>
              <a:cs typeface="Roboto"/>
              <a:sym typeface="Roboto"/>
            </a:endParaRPr>
          </a:p>
          <a:p>
            <a:pPr indent="0" lvl="0" marL="0" rtl="0" algn="ctr">
              <a:spcBef>
                <a:spcPts val="0"/>
              </a:spcBef>
              <a:spcAft>
                <a:spcPts val="0"/>
              </a:spcAft>
              <a:buNone/>
            </a:pPr>
            <a:r>
              <a:rPr b="1" lang="en">
                <a:latin typeface="Roboto"/>
                <a:ea typeface="Roboto"/>
                <a:cs typeface="Roboto"/>
                <a:sym typeface="Roboto"/>
              </a:rPr>
              <a:t>C3 B9 32 B0</a:t>
            </a:r>
            <a:endParaRPr b="1">
              <a:latin typeface="Roboto"/>
              <a:ea typeface="Roboto"/>
              <a:cs typeface="Roboto"/>
              <a:sym typeface="Roboto"/>
            </a:endParaRPr>
          </a:p>
          <a:p>
            <a:pPr indent="-317500" lvl="0" marL="457200" rtl="0" algn="l">
              <a:spcBef>
                <a:spcPts val="0"/>
              </a:spcBef>
              <a:spcAft>
                <a:spcPts val="0"/>
              </a:spcAft>
              <a:buSzPts val="1400"/>
              <a:buFont typeface="Roboto"/>
              <a:buAutoNum type="arabicPeriod"/>
            </a:pPr>
            <a:r>
              <a:rPr lang="en">
                <a:latin typeface="Roboto"/>
                <a:ea typeface="Roboto"/>
                <a:cs typeface="Roboto"/>
                <a:sym typeface="Roboto"/>
              </a:rPr>
              <a:t>SubBytes:</a:t>
            </a:r>
            <a:endParaRPr>
              <a:latin typeface="Roboto"/>
              <a:ea typeface="Roboto"/>
              <a:cs typeface="Roboto"/>
              <a:sym typeface="Roboto"/>
            </a:endParaRPr>
          </a:p>
          <a:p>
            <a:pPr indent="0" lvl="0" marL="457200" rtl="0" algn="l">
              <a:spcBef>
                <a:spcPts val="0"/>
              </a:spcBef>
              <a:spcAft>
                <a:spcPts val="0"/>
              </a:spcAft>
              <a:buNone/>
            </a:pPr>
            <a:r>
              <a:rPr lang="en">
                <a:latin typeface="Roboto"/>
                <a:ea typeface="Roboto"/>
                <a:cs typeface="Roboto"/>
                <a:sym typeface="Roboto"/>
              </a:rPr>
              <a:t>In this step, each byte of the state matrix (a 4x4 array) is replaced by a corresponding byte from the S-box (substitution box), a fixed table used for substitution. </a:t>
            </a:r>
            <a:endParaRPr>
              <a:latin typeface="Roboto"/>
              <a:ea typeface="Roboto"/>
              <a:cs typeface="Roboto"/>
              <a:sym typeface="Roboto"/>
            </a:endParaRPr>
          </a:p>
          <a:p>
            <a:pPr indent="0" lvl="0" marL="457200" rtl="0" algn="l">
              <a:spcBef>
                <a:spcPts val="0"/>
              </a:spcBef>
              <a:spcAft>
                <a:spcPts val="0"/>
              </a:spcAft>
              <a:buNone/>
            </a:pPr>
            <a:r>
              <a:rPr lang="en">
                <a:latin typeface="Roboto"/>
                <a:ea typeface="Roboto"/>
                <a:cs typeface="Roboto"/>
                <a:sym typeface="Roboto"/>
              </a:rPr>
              <a:t>Substitution is done independently for each byte.</a:t>
            </a:r>
            <a:endParaRPr>
              <a:latin typeface="Roboto"/>
              <a:ea typeface="Roboto"/>
              <a:cs typeface="Roboto"/>
              <a:sym typeface="Roboto"/>
            </a:endParaRPr>
          </a:p>
          <a:p>
            <a:pPr indent="0" lvl="0" marL="3657600" rtl="0" algn="l">
              <a:spcBef>
                <a:spcPts val="0"/>
              </a:spcBef>
              <a:spcAft>
                <a:spcPts val="0"/>
              </a:spcAft>
              <a:buNone/>
            </a:pPr>
            <a:r>
              <a:rPr b="1" lang="en">
                <a:latin typeface="Roboto"/>
                <a:ea typeface="Roboto"/>
                <a:cs typeface="Roboto"/>
                <a:sym typeface="Roboto"/>
              </a:rPr>
              <a:t>      SubBytes:</a:t>
            </a:r>
            <a:endParaRPr b="1">
              <a:latin typeface="Roboto"/>
              <a:ea typeface="Roboto"/>
              <a:cs typeface="Roboto"/>
              <a:sym typeface="Roboto"/>
            </a:endParaRPr>
          </a:p>
          <a:p>
            <a:pPr indent="0" lvl="0" marL="457200" rtl="0" algn="l">
              <a:spcBef>
                <a:spcPts val="0"/>
              </a:spcBef>
              <a:spcAft>
                <a:spcPts val="0"/>
              </a:spcAft>
              <a:buNone/>
            </a:pPr>
            <a:r>
              <a:rPr b="1" lang="en">
                <a:latin typeface="Roboto"/>
                <a:ea typeface="Roboto"/>
                <a:cs typeface="Roboto"/>
                <a:sym typeface="Roboto"/>
              </a:rPr>
              <a:t>                                                                             </a:t>
            </a:r>
            <a:r>
              <a:rPr b="1" lang="en">
                <a:latin typeface="Roboto"/>
                <a:ea typeface="Roboto"/>
                <a:cs typeface="Roboto"/>
                <a:sym typeface="Roboto"/>
              </a:rPr>
              <a:t>B3</a:t>
            </a:r>
            <a:r>
              <a:rPr b="1" lang="en">
                <a:latin typeface="Roboto"/>
                <a:ea typeface="Roboto"/>
                <a:cs typeface="Roboto"/>
                <a:sym typeface="Roboto"/>
              </a:rPr>
              <a:t> </a:t>
            </a:r>
            <a:r>
              <a:rPr b="1" lang="en">
                <a:latin typeface="Roboto"/>
                <a:ea typeface="Roboto"/>
                <a:cs typeface="Roboto"/>
                <a:sym typeface="Roboto"/>
              </a:rPr>
              <a:t>94</a:t>
            </a:r>
            <a:r>
              <a:rPr b="1" lang="en">
                <a:latin typeface="Roboto"/>
                <a:ea typeface="Roboto"/>
                <a:cs typeface="Roboto"/>
                <a:sym typeface="Roboto"/>
              </a:rPr>
              <a:t> </a:t>
            </a:r>
            <a:r>
              <a:rPr b="1" lang="en">
                <a:latin typeface="Roboto"/>
                <a:ea typeface="Roboto"/>
                <a:cs typeface="Roboto"/>
                <a:sym typeface="Roboto"/>
              </a:rPr>
              <a:t>49</a:t>
            </a:r>
            <a:r>
              <a:rPr b="1" lang="en">
                <a:latin typeface="Roboto"/>
                <a:ea typeface="Roboto"/>
                <a:cs typeface="Roboto"/>
                <a:sym typeface="Roboto"/>
              </a:rPr>
              <a:t> </a:t>
            </a:r>
            <a:r>
              <a:rPr b="1" lang="en">
                <a:latin typeface="Roboto"/>
                <a:ea typeface="Roboto"/>
                <a:cs typeface="Roboto"/>
                <a:sym typeface="Roboto"/>
              </a:rPr>
              <a:t>1F</a:t>
            </a:r>
            <a:endParaRPr b="1">
              <a:latin typeface="Roboto"/>
              <a:ea typeface="Roboto"/>
              <a:cs typeface="Roboto"/>
              <a:sym typeface="Roboto"/>
            </a:endParaRPr>
          </a:p>
          <a:p>
            <a:pPr indent="0" lvl="0" marL="457200" rtl="0" algn="l">
              <a:spcBef>
                <a:spcPts val="0"/>
              </a:spcBef>
              <a:spcAft>
                <a:spcPts val="0"/>
              </a:spcAft>
              <a:buNone/>
            </a:pPr>
            <a:r>
              <a:rPr b="1" lang="en">
                <a:latin typeface="Roboto"/>
                <a:ea typeface="Roboto"/>
                <a:cs typeface="Roboto"/>
                <a:sym typeface="Roboto"/>
              </a:rPr>
              <a:t>                                                                             5</a:t>
            </a:r>
            <a:r>
              <a:rPr b="1" lang="en">
                <a:latin typeface="Roboto"/>
                <a:ea typeface="Roboto"/>
                <a:cs typeface="Roboto"/>
                <a:sym typeface="Roboto"/>
              </a:rPr>
              <a:t>D</a:t>
            </a:r>
            <a:r>
              <a:rPr b="1" lang="en">
                <a:latin typeface="Roboto"/>
                <a:ea typeface="Roboto"/>
                <a:cs typeface="Roboto"/>
                <a:sym typeface="Roboto"/>
              </a:rPr>
              <a:t> </a:t>
            </a:r>
            <a:r>
              <a:rPr b="1" lang="en">
                <a:latin typeface="Roboto"/>
                <a:ea typeface="Roboto"/>
                <a:cs typeface="Roboto"/>
                <a:sym typeface="Roboto"/>
              </a:rPr>
              <a:t>3D</a:t>
            </a:r>
            <a:r>
              <a:rPr b="1" lang="en">
                <a:latin typeface="Roboto"/>
                <a:ea typeface="Roboto"/>
                <a:cs typeface="Roboto"/>
                <a:sym typeface="Roboto"/>
              </a:rPr>
              <a:t> 8</a:t>
            </a:r>
            <a:r>
              <a:rPr b="1" lang="en">
                <a:latin typeface="Roboto"/>
                <a:ea typeface="Roboto"/>
                <a:cs typeface="Roboto"/>
                <a:sym typeface="Roboto"/>
              </a:rPr>
              <a:t>5</a:t>
            </a:r>
            <a:r>
              <a:rPr b="1" lang="en">
                <a:latin typeface="Roboto"/>
                <a:ea typeface="Roboto"/>
                <a:cs typeface="Roboto"/>
                <a:sym typeface="Roboto"/>
              </a:rPr>
              <a:t> </a:t>
            </a:r>
            <a:r>
              <a:rPr b="1" lang="en">
                <a:latin typeface="Roboto"/>
                <a:ea typeface="Roboto"/>
                <a:cs typeface="Roboto"/>
                <a:sym typeface="Roboto"/>
              </a:rPr>
              <a:t>6D</a:t>
            </a:r>
            <a:endParaRPr b="1">
              <a:latin typeface="Roboto"/>
              <a:ea typeface="Roboto"/>
              <a:cs typeface="Roboto"/>
              <a:sym typeface="Roboto"/>
            </a:endParaRPr>
          </a:p>
          <a:p>
            <a:pPr indent="0" lvl="0" marL="457200" rtl="0" algn="l">
              <a:spcBef>
                <a:spcPts val="0"/>
              </a:spcBef>
              <a:spcAft>
                <a:spcPts val="0"/>
              </a:spcAft>
              <a:buNone/>
            </a:pPr>
            <a:r>
              <a:rPr b="1" lang="en">
                <a:latin typeface="Roboto"/>
                <a:ea typeface="Roboto"/>
                <a:cs typeface="Roboto"/>
                <a:sym typeface="Roboto"/>
              </a:rPr>
              <a:t>                                                                             </a:t>
            </a:r>
            <a:r>
              <a:rPr b="1" lang="en">
                <a:latin typeface="Roboto"/>
                <a:ea typeface="Roboto"/>
                <a:cs typeface="Roboto"/>
                <a:sym typeface="Roboto"/>
              </a:rPr>
              <a:t>7F</a:t>
            </a:r>
            <a:r>
              <a:rPr b="1" lang="en">
                <a:latin typeface="Roboto"/>
                <a:ea typeface="Roboto"/>
                <a:cs typeface="Roboto"/>
                <a:sym typeface="Roboto"/>
              </a:rPr>
              <a:t> </a:t>
            </a:r>
            <a:r>
              <a:rPr b="1" lang="en">
                <a:latin typeface="Roboto"/>
                <a:ea typeface="Roboto"/>
                <a:cs typeface="Roboto"/>
                <a:sym typeface="Roboto"/>
              </a:rPr>
              <a:t>75</a:t>
            </a:r>
            <a:r>
              <a:rPr b="1" lang="en">
                <a:latin typeface="Roboto"/>
                <a:ea typeface="Roboto"/>
                <a:cs typeface="Roboto"/>
                <a:sym typeface="Roboto"/>
              </a:rPr>
              <a:t> </a:t>
            </a:r>
            <a:r>
              <a:rPr b="1" lang="en">
                <a:latin typeface="Roboto"/>
                <a:ea typeface="Roboto"/>
                <a:cs typeface="Roboto"/>
                <a:sym typeface="Roboto"/>
              </a:rPr>
              <a:t>2F</a:t>
            </a:r>
            <a:r>
              <a:rPr b="1" lang="en">
                <a:latin typeface="Roboto"/>
                <a:ea typeface="Roboto"/>
                <a:cs typeface="Roboto"/>
                <a:sym typeface="Roboto"/>
              </a:rPr>
              <a:t> </a:t>
            </a:r>
            <a:r>
              <a:rPr b="1" lang="en">
                <a:latin typeface="Roboto"/>
                <a:ea typeface="Roboto"/>
                <a:cs typeface="Roboto"/>
                <a:sym typeface="Roboto"/>
              </a:rPr>
              <a:t>0F</a:t>
            </a:r>
            <a:endParaRPr b="1">
              <a:latin typeface="Roboto"/>
              <a:ea typeface="Roboto"/>
              <a:cs typeface="Roboto"/>
              <a:sym typeface="Roboto"/>
            </a:endParaRPr>
          </a:p>
          <a:p>
            <a:pPr indent="0" lvl="0" marL="457200" rtl="0" algn="l">
              <a:spcBef>
                <a:spcPts val="0"/>
              </a:spcBef>
              <a:spcAft>
                <a:spcPts val="0"/>
              </a:spcAft>
              <a:buNone/>
            </a:pPr>
            <a:r>
              <a:rPr b="1" lang="en">
                <a:latin typeface="Roboto"/>
                <a:ea typeface="Roboto"/>
                <a:cs typeface="Roboto"/>
                <a:sym typeface="Roboto"/>
              </a:rPr>
              <a:t>                                                                             </a:t>
            </a:r>
            <a:r>
              <a:rPr b="1" lang="en">
                <a:latin typeface="Roboto"/>
                <a:ea typeface="Roboto"/>
                <a:cs typeface="Roboto"/>
                <a:sym typeface="Roboto"/>
              </a:rPr>
              <a:t>98</a:t>
            </a:r>
            <a:r>
              <a:rPr b="1" lang="en">
                <a:latin typeface="Roboto"/>
                <a:ea typeface="Roboto"/>
                <a:cs typeface="Roboto"/>
                <a:sym typeface="Roboto"/>
              </a:rPr>
              <a:t> </a:t>
            </a:r>
            <a:r>
              <a:rPr b="1" lang="en">
                <a:latin typeface="Roboto"/>
                <a:ea typeface="Roboto"/>
                <a:cs typeface="Roboto"/>
                <a:sym typeface="Roboto"/>
              </a:rPr>
              <a:t>21</a:t>
            </a:r>
            <a:r>
              <a:rPr b="1" lang="en">
                <a:latin typeface="Roboto"/>
                <a:ea typeface="Roboto"/>
                <a:cs typeface="Roboto"/>
                <a:sym typeface="Roboto"/>
              </a:rPr>
              <a:t> </a:t>
            </a:r>
            <a:r>
              <a:rPr b="1" lang="en">
                <a:latin typeface="Roboto"/>
                <a:ea typeface="Roboto"/>
                <a:cs typeface="Roboto"/>
                <a:sym typeface="Roboto"/>
              </a:rPr>
              <a:t>98</a:t>
            </a:r>
            <a:r>
              <a:rPr b="1" lang="en">
                <a:latin typeface="Roboto"/>
                <a:ea typeface="Roboto"/>
                <a:cs typeface="Roboto"/>
                <a:sym typeface="Roboto"/>
              </a:rPr>
              <a:t> </a:t>
            </a:r>
            <a:r>
              <a:rPr b="1" lang="en">
                <a:latin typeface="Roboto"/>
                <a:ea typeface="Roboto"/>
                <a:cs typeface="Roboto"/>
                <a:sym typeface="Roboto"/>
              </a:rPr>
              <a:t>B8</a:t>
            </a:r>
            <a:endParaRPr b="1">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g25f333e0388_1_91"/>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Second Layer Encryption - AES (128 bits)</a:t>
            </a:r>
            <a:endParaRPr/>
          </a:p>
          <a:p>
            <a:pPr indent="0" lvl="0" marL="0" rtl="0" algn="l">
              <a:spcBef>
                <a:spcPts val="0"/>
              </a:spcBef>
              <a:spcAft>
                <a:spcPts val="0"/>
              </a:spcAft>
              <a:buNone/>
            </a:pPr>
            <a:r>
              <a:t/>
            </a:r>
            <a:endParaRPr/>
          </a:p>
        </p:txBody>
      </p:sp>
      <p:sp>
        <p:nvSpPr>
          <p:cNvPr id="357" name="Google Shape;357;g25f333e0388_1_9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58" name="Google Shape;358;g25f333e0388_1_91"/>
          <p:cNvSpPr txBox="1"/>
          <p:nvPr/>
        </p:nvSpPr>
        <p:spPr>
          <a:xfrm>
            <a:off x="697475" y="1297775"/>
            <a:ext cx="8240400" cy="37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Roboto"/>
                <a:ea typeface="Roboto"/>
                <a:cs typeface="Roboto"/>
                <a:sym typeface="Roboto"/>
              </a:rPr>
              <a:t>3. Main Round:</a:t>
            </a:r>
            <a:endParaRPr b="1" sz="1500">
              <a:latin typeface="Roboto"/>
              <a:ea typeface="Roboto"/>
              <a:cs typeface="Roboto"/>
              <a:sym typeface="Roboto"/>
            </a:endParaRPr>
          </a:p>
          <a:p>
            <a:pPr indent="0" lvl="0" marL="0" rtl="0" algn="l">
              <a:spcBef>
                <a:spcPts val="0"/>
              </a:spcBef>
              <a:spcAft>
                <a:spcPts val="0"/>
              </a:spcAft>
              <a:buNone/>
            </a:pPr>
            <a:r>
              <a:rPr b="1" lang="en" sz="1500">
                <a:latin typeface="Roboto"/>
                <a:ea typeface="Roboto"/>
                <a:cs typeface="Roboto"/>
                <a:sym typeface="Roboto"/>
              </a:rPr>
              <a:t>AES Main Round Encryption Steps:</a:t>
            </a:r>
            <a:endParaRPr b="1" sz="1500">
              <a:latin typeface="Roboto"/>
              <a:ea typeface="Roboto"/>
              <a:cs typeface="Roboto"/>
              <a:sym typeface="Roboto"/>
            </a:endParaRPr>
          </a:p>
          <a:p>
            <a:pPr indent="0" lvl="0" marL="0" rtl="0" algn="l">
              <a:spcBef>
                <a:spcPts val="0"/>
              </a:spcBef>
              <a:spcAft>
                <a:spcPts val="0"/>
              </a:spcAft>
              <a:buNone/>
            </a:pPr>
            <a:r>
              <a:t/>
            </a:r>
            <a:endParaRPr b="1" sz="1500">
              <a:latin typeface="Roboto"/>
              <a:ea typeface="Roboto"/>
              <a:cs typeface="Roboto"/>
              <a:sym typeface="Roboto"/>
            </a:endParaRPr>
          </a:p>
          <a:p>
            <a:pPr indent="0" lvl="0" marL="0" rtl="0" algn="l">
              <a:spcBef>
                <a:spcPts val="0"/>
              </a:spcBef>
              <a:spcAft>
                <a:spcPts val="0"/>
              </a:spcAft>
              <a:buNone/>
            </a:pPr>
            <a:r>
              <a:rPr lang="en" sz="1500">
                <a:latin typeface="Roboto"/>
                <a:ea typeface="Roboto"/>
                <a:cs typeface="Roboto"/>
                <a:sym typeface="Roboto"/>
              </a:rPr>
              <a:t>2. 	ShiftRows:</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In this step, the rows of the state matrix are shifted cyclically. </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The first row remains unchanged.</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The second row is shifted one position to the left.</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The third row is shifted two positions to the left.</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The fourth row is shifted three positions to the left.</a:t>
            </a:r>
            <a:endParaRPr sz="1500">
              <a:latin typeface="Roboto"/>
              <a:ea typeface="Roboto"/>
              <a:cs typeface="Roboto"/>
              <a:sym typeface="Roboto"/>
            </a:endParaRPr>
          </a:p>
          <a:p>
            <a:pPr indent="0" lvl="0" marL="457200" rtl="0" algn="l">
              <a:spcBef>
                <a:spcPts val="0"/>
              </a:spcBef>
              <a:spcAft>
                <a:spcPts val="0"/>
              </a:spcAft>
              <a:buNone/>
            </a:pPr>
            <a:r>
              <a:t/>
            </a:r>
            <a:endParaRPr sz="1500">
              <a:latin typeface="Roboto"/>
              <a:ea typeface="Roboto"/>
              <a:cs typeface="Roboto"/>
              <a:sym typeface="Roboto"/>
            </a:endParaRPr>
          </a:p>
          <a:p>
            <a:pPr indent="0" lvl="0" marL="914400" rtl="0" algn="l">
              <a:spcBef>
                <a:spcPts val="0"/>
              </a:spcBef>
              <a:spcAft>
                <a:spcPts val="0"/>
              </a:spcAft>
              <a:buNone/>
            </a:pPr>
            <a:r>
              <a:rPr b="1" lang="en">
                <a:latin typeface="Roboto"/>
                <a:ea typeface="Roboto"/>
                <a:cs typeface="Roboto"/>
                <a:sym typeface="Roboto"/>
              </a:rPr>
              <a:t>     B3 94 49 1F</a:t>
            </a:r>
            <a:endParaRPr b="1">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                         5D 3D 85 6D</a:t>
            </a:r>
            <a:endParaRPr b="1">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                         7F 75 2F 0F</a:t>
            </a:r>
            <a:endParaRPr b="1">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                         98 21 98 B8</a:t>
            </a:r>
            <a:endParaRPr sz="1500">
              <a:latin typeface="Roboto"/>
              <a:ea typeface="Roboto"/>
              <a:cs typeface="Roboto"/>
              <a:sym typeface="Roboto"/>
            </a:endParaRPr>
          </a:p>
          <a:p>
            <a:pPr indent="0" lvl="0" marL="457200" rtl="0" algn="l">
              <a:spcBef>
                <a:spcPts val="0"/>
              </a:spcBef>
              <a:spcAft>
                <a:spcPts val="0"/>
              </a:spcAft>
              <a:buNone/>
            </a:pPr>
            <a:r>
              <a:t/>
            </a:r>
            <a:endParaRPr b="1" sz="1600">
              <a:latin typeface="Roboto"/>
              <a:ea typeface="Roboto"/>
              <a:cs typeface="Roboto"/>
              <a:sym typeface="Roboto"/>
            </a:endParaRPr>
          </a:p>
          <a:p>
            <a:pPr indent="0" lvl="0" marL="0" rtl="0" algn="l">
              <a:spcBef>
                <a:spcPts val="0"/>
              </a:spcBef>
              <a:spcAft>
                <a:spcPts val="0"/>
              </a:spcAft>
              <a:buNone/>
            </a:pPr>
            <a:r>
              <a:t/>
            </a:r>
            <a:endParaRPr b="1" sz="1600">
              <a:latin typeface="Roboto"/>
              <a:ea typeface="Roboto"/>
              <a:cs typeface="Roboto"/>
              <a:sym typeface="Roboto"/>
            </a:endParaRPr>
          </a:p>
        </p:txBody>
      </p:sp>
      <p:sp>
        <p:nvSpPr>
          <p:cNvPr id="359" name="Google Shape;359;g25f333e0388_1_91"/>
          <p:cNvSpPr txBox="1"/>
          <p:nvPr/>
        </p:nvSpPr>
        <p:spPr>
          <a:xfrm>
            <a:off x="4572000" y="3424250"/>
            <a:ext cx="2188200" cy="146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Roboto"/>
                <a:ea typeface="Roboto"/>
                <a:cs typeface="Roboto"/>
                <a:sym typeface="Roboto"/>
              </a:rPr>
              <a:t>ShiftRows:</a:t>
            </a:r>
            <a:endParaRPr b="1" sz="1600">
              <a:latin typeface="Roboto"/>
              <a:ea typeface="Roboto"/>
              <a:cs typeface="Roboto"/>
              <a:sym typeface="Roboto"/>
            </a:endParaRPr>
          </a:p>
          <a:p>
            <a:pPr indent="0" lvl="0" marL="0" rtl="0" algn="ctr">
              <a:spcBef>
                <a:spcPts val="0"/>
              </a:spcBef>
              <a:spcAft>
                <a:spcPts val="0"/>
              </a:spcAft>
              <a:buNone/>
            </a:pPr>
            <a:r>
              <a:rPr b="1" lang="en">
                <a:latin typeface="Roboto"/>
                <a:ea typeface="Roboto"/>
                <a:cs typeface="Roboto"/>
                <a:sym typeface="Roboto"/>
              </a:rPr>
              <a:t> B3 94 49 1F                                                                                    3D 85 6D 5D                                                                     2F 0F 7F 75                                                        B8 98 21 98</a:t>
            </a:r>
            <a:endParaRPr>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g25f333e0388_1_17"/>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Second Layer Encryption - AES (128 bits)</a:t>
            </a:r>
            <a:endParaRPr/>
          </a:p>
          <a:p>
            <a:pPr indent="0" lvl="0" marL="0" rtl="0" algn="l">
              <a:spcBef>
                <a:spcPts val="0"/>
              </a:spcBef>
              <a:spcAft>
                <a:spcPts val="0"/>
              </a:spcAft>
              <a:buNone/>
            </a:pPr>
            <a:r>
              <a:t/>
            </a:r>
            <a:endParaRPr/>
          </a:p>
        </p:txBody>
      </p:sp>
      <p:sp>
        <p:nvSpPr>
          <p:cNvPr id="365" name="Google Shape;365;g25f333e0388_1_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66" name="Google Shape;366;g25f333e0388_1_17"/>
          <p:cNvSpPr txBox="1"/>
          <p:nvPr/>
        </p:nvSpPr>
        <p:spPr>
          <a:xfrm>
            <a:off x="439050" y="1369225"/>
            <a:ext cx="8311200" cy="36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Roboto"/>
                <a:ea typeface="Roboto"/>
                <a:cs typeface="Roboto"/>
                <a:sym typeface="Roboto"/>
              </a:rPr>
              <a:t>3. Main Round:</a:t>
            </a:r>
            <a:endParaRPr b="1" sz="1500">
              <a:latin typeface="Roboto"/>
              <a:ea typeface="Roboto"/>
              <a:cs typeface="Roboto"/>
              <a:sym typeface="Roboto"/>
            </a:endParaRPr>
          </a:p>
          <a:p>
            <a:pPr indent="0" lvl="0" marL="0" rtl="0" algn="l">
              <a:spcBef>
                <a:spcPts val="0"/>
              </a:spcBef>
              <a:spcAft>
                <a:spcPts val="0"/>
              </a:spcAft>
              <a:buNone/>
            </a:pPr>
            <a:r>
              <a:rPr b="1" lang="en" sz="1500">
                <a:latin typeface="Roboto"/>
                <a:ea typeface="Roboto"/>
                <a:cs typeface="Roboto"/>
                <a:sym typeface="Roboto"/>
              </a:rPr>
              <a:t>AES Main Round Encryption Steps:</a:t>
            </a:r>
            <a:endParaRPr b="1" sz="1500">
              <a:latin typeface="Roboto"/>
              <a:ea typeface="Roboto"/>
              <a:cs typeface="Roboto"/>
              <a:sym typeface="Roboto"/>
            </a:endParaRPr>
          </a:p>
          <a:p>
            <a:pPr indent="0" lvl="0" marL="0" rtl="0" algn="l">
              <a:spcBef>
                <a:spcPts val="0"/>
              </a:spcBef>
              <a:spcAft>
                <a:spcPts val="0"/>
              </a:spcAft>
              <a:buNone/>
            </a:pPr>
            <a:r>
              <a:t/>
            </a:r>
            <a:endParaRPr b="1" sz="1600">
              <a:latin typeface="Roboto"/>
              <a:ea typeface="Roboto"/>
              <a:cs typeface="Roboto"/>
              <a:sym typeface="Roboto"/>
            </a:endParaRPr>
          </a:p>
          <a:p>
            <a:pPr indent="0" lvl="0" marL="0" rtl="0" algn="l">
              <a:spcBef>
                <a:spcPts val="0"/>
              </a:spcBef>
              <a:spcAft>
                <a:spcPts val="0"/>
              </a:spcAft>
              <a:buNone/>
            </a:pPr>
            <a:r>
              <a:rPr lang="en" sz="1600">
                <a:latin typeface="Roboto"/>
                <a:ea typeface="Roboto"/>
                <a:cs typeface="Roboto"/>
                <a:sym typeface="Roboto"/>
              </a:rPr>
              <a:t>3. 	MixColumns:</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 sz="1600">
                <a:latin typeface="Roboto"/>
                <a:ea typeface="Roboto"/>
                <a:cs typeface="Roboto"/>
                <a:sym typeface="Roboto"/>
              </a:rPr>
              <a:t>In this step, each column of the state matrix is mixed using a matrix multiplication operation. </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 sz="1600">
                <a:latin typeface="Roboto"/>
                <a:ea typeface="Roboto"/>
                <a:cs typeface="Roboto"/>
                <a:sym typeface="Roboto"/>
              </a:rPr>
              <a:t>This step provides diffusion and ensures that the output depends on every input byte.</a:t>
            </a:r>
            <a:endParaRPr sz="1600">
              <a:latin typeface="Roboto"/>
              <a:ea typeface="Roboto"/>
              <a:cs typeface="Roboto"/>
              <a:sym typeface="Roboto"/>
            </a:endParaRPr>
          </a:p>
          <a:p>
            <a:pPr indent="0" lvl="0" marL="457200" rtl="0" algn="l">
              <a:spcBef>
                <a:spcPts val="0"/>
              </a:spcBef>
              <a:spcAft>
                <a:spcPts val="0"/>
              </a:spcAft>
              <a:buNone/>
            </a:pPr>
            <a:r>
              <a:t/>
            </a:r>
            <a:endParaRPr sz="1600">
              <a:latin typeface="Roboto"/>
              <a:ea typeface="Roboto"/>
              <a:cs typeface="Roboto"/>
              <a:sym typeface="Roboto"/>
            </a:endParaRPr>
          </a:p>
          <a:p>
            <a:pPr indent="0" lvl="0" marL="457200" rtl="0" algn="ctr">
              <a:spcBef>
                <a:spcPts val="0"/>
              </a:spcBef>
              <a:spcAft>
                <a:spcPts val="0"/>
              </a:spcAft>
              <a:buNone/>
            </a:pPr>
            <a:r>
              <a:rPr b="1" lang="en" sz="1600">
                <a:latin typeface="Roboto"/>
                <a:ea typeface="Roboto"/>
                <a:cs typeface="Roboto"/>
                <a:sym typeface="Roboto"/>
              </a:rPr>
              <a:t>MixColumns:</a:t>
            </a:r>
            <a:endParaRPr b="1" sz="1600">
              <a:latin typeface="Roboto"/>
              <a:ea typeface="Roboto"/>
              <a:cs typeface="Roboto"/>
              <a:sym typeface="Roboto"/>
            </a:endParaRPr>
          </a:p>
          <a:p>
            <a:pPr indent="0" lvl="0" marL="457200" rtl="0" algn="ctr">
              <a:spcBef>
                <a:spcPts val="0"/>
              </a:spcBef>
              <a:spcAft>
                <a:spcPts val="0"/>
              </a:spcAft>
              <a:buNone/>
            </a:pPr>
            <a:r>
              <a:rPr b="1" lang="en" sz="1600">
                <a:latin typeface="Roboto"/>
                <a:ea typeface="Roboto"/>
                <a:cs typeface="Roboto"/>
                <a:sym typeface="Roboto"/>
              </a:rPr>
              <a:t>B3 3D 2F B8</a:t>
            </a:r>
            <a:endParaRPr b="1" sz="1600">
              <a:latin typeface="Roboto"/>
              <a:ea typeface="Roboto"/>
              <a:cs typeface="Roboto"/>
              <a:sym typeface="Roboto"/>
            </a:endParaRPr>
          </a:p>
          <a:p>
            <a:pPr indent="0" lvl="0" marL="457200" rtl="0" algn="ctr">
              <a:spcBef>
                <a:spcPts val="0"/>
              </a:spcBef>
              <a:spcAft>
                <a:spcPts val="0"/>
              </a:spcAft>
              <a:buNone/>
            </a:pPr>
            <a:r>
              <a:rPr b="1" lang="en" sz="1600">
                <a:latin typeface="Roboto"/>
                <a:ea typeface="Roboto"/>
                <a:cs typeface="Roboto"/>
                <a:sym typeface="Roboto"/>
              </a:rPr>
              <a:t>7D 75 98 1F</a:t>
            </a:r>
            <a:endParaRPr b="1" sz="1600">
              <a:latin typeface="Roboto"/>
              <a:ea typeface="Roboto"/>
              <a:cs typeface="Roboto"/>
              <a:sym typeface="Roboto"/>
            </a:endParaRPr>
          </a:p>
          <a:p>
            <a:pPr indent="0" lvl="0" marL="457200" rtl="0" algn="ctr">
              <a:spcBef>
                <a:spcPts val="0"/>
              </a:spcBef>
              <a:spcAft>
                <a:spcPts val="0"/>
              </a:spcAft>
              <a:buNone/>
            </a:pPr>
            <a:r>
              <a:rPr b="1" lang="en" sz="1600">
                <a:latin typeface="Roboto"/>
                <a:ea typeface="Roboto"/>
                <a:cs typeface="Roboto"/>
                <a:sym typeface="Roboto"/>
              </a:rPr>
              <a:t>2F 21 49 0F</a:t>
            </a:r>
            <a:endParaRPr b="1" sz="1600">
              <a:latin typeface="Roboto"/>
              <a:ea typeface="Roboto"/>
              <a:cs typeface="Roboto"/>
              <a:sym typeface="Roboto"/>
            </a:endParaRPr>
          </a:p>
          <a:p>
            <a:pPr indent="0" lvl="0" marL="457200" rtl="0" algn="ctr">
              <a:spcBef>
                <a:spcPts val="0"/>
              </a:spcBef>
              <a:spcAft>
                <a:spcPts val="0"/>
              </a:spcAft>
              <a:buNone/>
            </a:pPr>
            <a:r>
              <a:rPr b="1" lang="en" sz="1600">
                <a:latin typeface="Roboto"/>
                <a:ea typeface="Roboto"/>
                <a:cs typeface="Roboto"/>
                <a:sym typeface="Roboto"/>
              </a:rPr>
              <a:t>98 94 85 6D</a:t>
            </a:r>
            <a:endParaRPr b="1" sz="1600">
              <a:latin typeface="Roboto"/>
              <a:ea typeface="Roboto"/>
              <a:cs typeface="Roboto"/>
              <a:sym typeface="Roboto"/>
            </a:endParaRPr>
          </a:p>
          <a:p>
            <a:pPr indent="0" lvl="0" marL="457200" rtl="0" algn="l">
              <a:spcBef>
                <a:spcPts val="0"/>
              </a:spcBef>
              <a:spcAft>
                <a:spcPts val="0"/>
              </a:spcAft>
              <a:buNone/>
            </a:pPr>
            <a:r>
              <a:t/>
            </a:r>
            <a:endParaRPr sz="1600">
              <a:latin typeface="Roboto"/>
              <a:ea typeface="Roboto"/>
              <a:cs typeface="Roboto"/>
              <a:sym typeface="Roboto"/>
            </a:endParaRPr>
          </a:p>
          <a:p>
            <a:pPr indent="0" lvl="0" marL="457200" rtl="0" algn="l">
              <a:spcBef>
                <a:spcPts val="0"/>
              </a:spcBef>
              <a:spcAft>
                <a:spcPts val="0"/>
              </a:spcAft>
              <a:buNone/>
            </a:pPr>
            <a:r>
              <a:t/>
            </a:r>
            <a:endParaRPr sz="1600">
              <a:latin typeface="Roboto"/>
              <a:ea typeface="Roboto"/>
              <a:cs typeface="Roboto"/>
              <a:sym typeface="Roboto"/>
            </a:endParaRPr>
          </a:p>
          <a:p>
            <a:pPr indent="0" lvl="0" marL="457200" rtl="0" algn="l">
              <a:spcBef>
                <a:spcPts val="0"/>
              </a:spcBef>
              <a:spcAft>
                <a:spcPts val="0"/>
              </a:spcAft>
              <a:buNone/>
            </a:pPr>
            <a:r>
              <a:t/>
            </a:r>
            <a:endParaRPr sz="1500">
              <a:latin typeface="Roboto"/>
              <a:ea typeface="Roboto"/>
              <a:cs typeface="Roboto"/>
              <a:sym typeface="Roboto"/>
            </a:endParaRPr>
          </a:p>
          <a:p>
            <a:pPr indent="0" lvl="0" marL="457200" rtl="0" algn="l">
              <a:spcBef>
                <a:spcPts val="0"/>
              </a:spcBef>
              <a:spcAft>
                <a:spcPts val="0"/>
              </a:spcAft>
              <a:buNone/>
            </a:pPr>
            <a:r>
              <a:t/>
            </a:r>
            <a:endParaRPr sz="1500">
              <a:latin typeface="Roboto"/>
              <a:ea typeface="Roboto"/>
              <a:cs typeface="Roboto"/>
              <a:sym typeface="Roboto"/>
            </a:endParaRPr>
          </a:p>
          <a:p>
            <a:pPr indent="0" lvl="0" marL="457200" rtl="0" algn="l">
              <a:spcBef>
                <a:spcPts val="0"/>
              </a:spcBef>
              <a:spcAft>
                <a:spcPts val="0"/>
              </a:spcAft>
              <a:buNone/>
            </a:pPr>
            <a:r>
              <a:t/>
            </a:r>
            <a:endParaRPr sz="150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4"/>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Lacuna in the existing system</a:t>
            </a:r>
            <a:endParaRPr/>
          </a:p>
        </p:txBody>
      </p:sp>
      <p:sp>
        <p:nvSpPr>
          <p:cNvPr id="89" name="Google Shape;89;p4"/>
          <p:cNvSpPr txBox="1"/>
          <p:nvPr>
            <p:ph idx="1" type="body"/>
          </p:nvPr>
        </p:nvSpPr>
        <p:spPr>
          <a:xfrm>
            <a:off x="311700" y="1754650"/>
            <a:ext cx="8520600" cy="2850900"/>
          </a:xfrm>
          <a:prstGeom prst="rect">
            <a:avLst/>
          </a:prstGeom>
          <a:noFill/>
          <a:ln>
            <a:noFill/>
          </a:ln>
        </p:spPr>
        <p:txBody>
          <a:bodyPr anchorCtr="0" anchor="t" bIns="91425" lIns="91425" spcFirstLastPara="1" rIns="91425" wrap="square" tIns="91425">
            <a:noAutofit/>
          </a:bodyPr>
          <a:lstStyle/>
          <a:p>
            <a:pPr indent="-330200" lvl="0" marL="457200" rtl="0" algn="just">
              <a:lnSpc>
                <a:spcPct val="150000"/>
              </a:lnSpc>
              <a:spcBef>
                <a:spcPts val="0"/>
              </a:spcBef>
              <a:spcAft>
                <a:spcPts val="0"/>
              </a:spcAft>
              <a:buClr>
                <a:srgbClr val="000000"/>
              </a:buClr>
              <a:buSzPts val="1600"/>
              <a:buChar char="●"/>
            </a:pPr>
            <a:r>
              <a:rPr lang="en" sz="1600">
                <a:solidFill>
                  <a:srgbClr val="000000"/>
                </a:solidFill>
              </a:rPr>
              <a:t>WhatsApp and other Applications have the option of verifying the public keys of users, but the mechanisms employed by it are: not robust and serious vulnerabilities from session hijacking.</a:t>
            </a:r>
            <a:endParaRPr sz="1600">
              <a:solidFill>
                <a:srgbClr val="000000"/>
              </a:solidFill>
            </a:endParaRPr>
          </a:p>
          <a:p>
            <a:pPr indent="-330200" lvl="0" marL="457200" rtl="0" algn="just">
              <a:lnSpc>
                <a:spcPct val="150000"/>
              </a:lnSpc>
              <a:spcBef>
                <a:spcPts val="0"/>
              </a:spcBef>
              <a:spcAft>
                <a:spcPts val="0"/>
              </a:spcAft>
              <a:buClr>
                <a:srgbClr val="000000"/>
              </a:buClr>
              <a:buSzPts val="1600"/>
              <a:buChar char="●"/>
            </a:pPr>
            <a:r>
              <a:rPr lang="en" sz="1600">
                <a:solidFill>
                  <a:srgbClr val="000000"/>
                </a:solidFill>
              </a:rPr>
              <a:t>The way WhatsApp handles the backup mechanism </a:t>
            </a:r>
            <a:r>
              <a:rPr lang="en" sz="1600" u="sng">
                <a:solidFill>
                  <a:srgbClr val="000000"/>
                </a:solidFill>
              </a:rPr>
              <a:t>does not provide true end-to-end encryption</a:t>
            </a:r>
            <a:r>
              <a:rPr lang="en" sz="1600">
                <a:solidFill>
                  <a:srgbClr val="000000"/>
                </a:solidFill>
              </a:rPr>
              <a:t>. </a:t>
            </a:r>
            <a:endParaRPr sz="1600">
              <a:solidFill>
                <a:srgbClr val="000000"/>
              </a:solidFill>
            </a:endParaRPr>
          </a:p>
          <a:p>
            <a:pPr indent="-330200" lvl="0" marL="457200" rtl="0" algn="just">
              <a:lnSpc>
                <a:spcPct val="150000"/>
              </a:lnSpc>
              <a:spcBef>
                <a:spcPts val="0"/>
              </a:spcBef>
              <a:spcAft>
                <a:spcPts val="0"/>
              </a:spcAft>
              <a:buClr>
                <a:srgbClr val="000000"/>
              </a:buClr>
              <a:buSzPts val="1600"/>
              <a:buChar char="●"/>
            </a:pPr>
            <a:r>
              <a:rPr lang="en" sz="1600">
                <a:solidFill>
                  <a:srgbClr val="000000"/>
                </a:solidFill>
              </a:rPr>
              <a:t>The backup copy is stored on the cloud in plain text.</a:t>
            </a:r>
            <a:endParaRPr sz="1600">
              <a:solidFill>
                <a:srgbClr val="000000"/>
              </a:solidFill>
            </a:endParaRPr>
          </a:p>
          <a:p>
            <a:pPr indent="-330200" lvl="0" marL="457200" rtl="0" algn="just">
              <a:lnSpc>
                <a:spcPct val="150000"/>
              </a:lnSpc>
              <a:spcBef>
                <a:spcPts val="0"/>
              </a:spcBef>
              <a:spcAft>
                <a:spcPts val="0"/>
              </a:spcAft>
              <a:buClr>
                <a:srgbClr val="000000"/>
              </a:buClr>
              <a:buSzPts val="1600"/>
              <a:buChar char="●"/>
            </a:pPr>
            <a:r>
              <a:rPr lang="en" sz="1600">
                <a:solidFill>
                  <a:srgbClr val="000000"/>
                </a:solidFill>
              </a:rPr>
              <a:t>There is no truly indigenous messaging application.</a:t>
            </a:r>
            <a:endParaRPr sz="1600">
              <a:solidFill>
                <a:srgbClr val="000000"/>
              </a:solidFill>
            </a:endParaRPr>
          </a:p>
          <a:p>
            <a:pPr indent="0" lvl="0" marL="457200" rtl="0" algn="just">
              <a:lnSpc>
                <a:spcPct val="115000"/>
              </a:lnSpc>
              <a:spcBef>
                <a:spcPts val="0"/>
              </a:spcBef>
              <a:spcAft>
                <a:spcPts val="0"/>
              </a:spcAft>
              <a:buNone/>
            </a:pPr>
            <a:r>
              <a:t/>
            </a:r>
            <a:endParaRPr sz="1800">
              <a:solidFill>
                <a:srgbClr val="000000"/>
              </a:solidFill>
              <a:latin typeface="Times New Roman"/>
              <a:ea typeface="Times New Roman"/>
              <a:cs typeface="Times New Roman"/>
              <a:sym typeface="Times New Roman"/>
            </a:endParaRPr>
          </a:p>
        </p:txBody>
      </p:sp>
      <p:sp>
        <p:nvSpPr>
          <p:cNvPr id="90" name="Google Shape;9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g25f333e0388_1_2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Second Layer Encryption - AES (128 bits)</a:t>
            </a:r>
            <a:endParaRPr/>
          </a:p>
        </p:txBody>
      </p:sp>
      <p:sp>
        <p:nvSpPr>
          <p:cNvPr id="372" name="Google Shape;372;g25f333e0388_1_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73" name="Google Shape;373;g25f333e0388_1_29"/>
          <p:cNvSpPr txBox="1"/>
          <p:nvPr/>
        </p:nvSpPr>
        <p:spPr>
          <a:xfrm>
            <a:off x="580750" y="1321600"/>
            <a:ext cx="7884600" cy="351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Roboto"/>
                <a:ea typeface="Roboto"/>
                <a:cs typeface="Roboto"/>
                <a:sym typeface="Roboto"/>
              </a:rPr>
              <a:t>3. Main Round:</a:t>
            </a:r>
            <a:endParaRPr b="1" sz="1500">
              <a:latin typeface="Roboto"/>
              <a:ea typeface="Roboto"/>
              <a:cs typeface="Roboto"/>
              <a:sym typeface="Roboto"/>
            </a:endParaRPr>
          </a:p>
          <a:p>
            <a:pPr indent="0" lvl="0" marL="0" rtl="0" algn="l">
              <a:spcBef>
                <a:spcPts val="0"/>
              </a:spcBef>
              <a:spcAft>
                <a:spcPts val="0"/>
              </a:spcAft>
              <a:buNone/>
            </a:pPr>
            <a:r>
              <a:rPr b="1" lang="en" sz="1500">
                <a:latin typeface="Roboto"/>
                <a:ea typeface="Roboto"/>
                <a:cs typeface="Roboto"/>
                <a:sym typeface="Roboto"/>
              </a:rPr>
              <a:t>AES Main Round Encryption Steps:</a:t>
            </a:r>
            <a:endParaRPr b="1" sz="1500">
              <a:latin typeface="Roboto"/>
              <a:ea typeface="Roboto"/>
              <a:cs typeface="Roboto"/>
              <a:sym typeface="Roboto"/>
            </a:endParaRPr>
          </a:p>
          <a:p>
            <a:pPr indent="0" lvl="0" marL="0" rtl="0" algn="l">
              <a:spcBef>
                <a:spcPts val="0"/>
              </a:spcBef>
              <a:spcAft>
                <a:spcPts val="0"/>
              </a:spcAft>
              <a:buNone/>
            </a:pPr>
            <a:r>
              <a:t/>
            </a:r>
            <a:endParaRPr b="1" sz="1600">
              <a:latin typeface="Roboto"/>
              <a:ea typeface="Roboto"/>
              <a:cs typeface="Roboto"/>
              <a:sym typeface="Roboto"/>
            </a:endParaRPr>
          </a:p>
          <a:p>
            <a:pPr indent="0" lvl="0" marL="0" rtl="0" algn="l">
              <a:spcBef>
                <a:spcPts val="0"/>
              </a:spcBef>
              <a:spcAft>
                <a:spcPts val="0"/>
              </a:spcAft>
              <a:buNone/>
            </a:pPr>
            <a:r>
              <a:rPr b="1" lang="en" sz="1600">
                <a:latin typeface="Roboto"/>
                <a:ea typeface="Roboto"/>
                <a:cs typeface="Roboto"/>
                <a:sym typeface="Roboto"/>
              </a:rPr>
              <a:t>4.  	</a:t>
            </a:r>
            <a:r>
              <a:rPr b="1" lang="en" sz="1600">
                <a:latin typeface="Roboto"/>
                <a:ea typeface="Roboto"/>
                <a:cs typeface="Roboto"/>
                <a:sym typeface="Roboto"/>
              </a:rPr>
              <a:t>AddRoundKey:</a:t>
            </a:r>
            <a:endParaRPr b="1"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 sz="1600">
                <a:latin typeface="Roboto"/>
                <a:ea typeface="Roboto"/>
                <a:cs typeface="Roboto"/>
                <a:sym typeface="Roboto"/>
              </a:rPr>
              <a:t>In this step, a round key is XORed with the state matrix. </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 sz="1600">
                <a:latin typeface="Roboto"/>
                <a:ea typeface="Roboto"/>
                <a:cs typeface="Roboto"/>
                <a:sym typeface="Roboto"/>
              </a:rPr>
              <a:t>The round key used in each main round is derived from the key expansion process.</a:t>
            </a:r>
            <a:endParaRPr sz="1600">
              <a:latin typeface="Roboto"/>
              <a:ea typeface="Roboto"/>
              <a:cs typeface="Roboto"/>
              <a:sym typeface="Roboto"/>
            </a:endParaRPr>
          </a:p>
          <a:p>
            <a:pPr indent="0" lvl="0" marL="457200" rtl="0" algn="l">
              <a:spcBef>
                <a:spcPts val="0"/>
              </a:spcBef>
              <a:spcAft>
                <a:spcPts val="0"/>
              </a:spcAft>
              <a:buNone/>
            </a:pPr>
            <a:r>
              <a:rPr lang="en" sz="1600">
                <a:latin typeface="Roboto"/>
                <a:ea typeface="Roboto"/>
                <a:cs typeface="Roboto"/>
                <a:sym typeface="Roboto"/>
              </a:rPr>
              <a:t>Since this example is for round-1, we will use round key -1.</a:t>
            </a:r>
            <a:endParaRPr sz="1600">
              <a:latin typeface="Roboto"/>
              <a:ea typeface="Roboto"/>
              <a:cs typeface="Roboto"/>
              <a:sym typeface="Roboto"/>
            </a:endParaRPr>
          </a:p>
          <a:p>
            <a:pPr indent="0" lvl="0" marL="457200" rtl="0" algn="ctr">
              <a:spcBef>
                <a:spcPts val="0"/>
              </a:spcBef>
              <a:spcAft>
                <a:spcPts val="0"/>
              </a:spcAft>
              <a:buNone/>
            </a:pPr>
            <a:r>
              <a:t/>
            </a:r>
            <a:endParaRPr b="1" sz="1600">
              <a:latin typeface="Roboto"/>
              <a:ea typeface="Roboto"/>
              <a:cs typeface="Roboto"/>
              <a:sym typeface="Roboto"/>
            </a:endParaRPr>
          </a:p>
          <a:p>
            <a:pPr indent="0" lvl="0" marL="457200" rtl="0" algn="l">
              <a:spcBef>
                <a:spcPts val="0"/>
              </a:spcBef>
              <a:spcAft>
                <a:spcPts val="0"/>
              </a:spcAft>
              <a:buNone/>
            </a:pPr>
            <a:r>
              <a:rPr lang="en" sz="1600">
                <a:latin typeface="Roboto"/>
                <a:ea typeface="Roboto"/>
                <a:cs typeface="Roboto"/>
                <a:sym typeface="Roboto"/>
              </a:rPr>
              <a:t>				  		</a:t>
            </a:r>
            <a:r>
              <a:rPr b="1" lang="en" sz="1600">
                <a:latin typeface="Roboto"/>
                <a:ea typeface="Roboto"/>
                <a:cs typeface="Roboto"/>
                <a:sym typeface="Roboto"/>
              </a:rPr>
              <a:t>STATE MATRIX</a:t>
            </a:r>
            <a:endParaRPr b="1" sz="1600">
              <a:latin typeface="Roboto"/>
              <a:ea typeface="Roboto"/>
              <a:cs typeface="Roboto"/>
              <a:sym typeface="Roboto"/>
            </a:endParaRPr>
          </a:p>
          <a:p>
            <a:pPr indent="0" lvl="0" marL="3200400" rtl="0" algn="l">
              <a:spcBef>
                <a:spcPts val="0"/>
              </a:spcBef>
              <a:spcAft>
                <a:spcPts val="0"/>
              </a:spcAft>
              <a:buNone/>
            </a:pPr>
            <a:r>
              <a:rPr b="1" lang="en" sz="1600">
                <a:latin typeface="Roboto"/>
                <a:ea typeface="Roboto"/>
                <a:cs typeface="Roboto"/>
                <a:sym typeface="Roboto"/>
              </a:rPr>
              <a:t>   90 95 9E 64</a:t>
            </a:r>
            <a:endParaRPr b="1" sz="1600">
              <a:latin typeface="Roboto"/>
              <a:ea typeface="Roboto"/>
              <a:cs typeface="Roboto"/>
              <a:sym typeface="Roboto"/>
            </a:endParaRPr>
          </a:p>
          <a:p>
            <a:pPr indent="0" lvl="0" marL="0" rtl="0" algn="l">
              <a:spcBef>
                <a:spcPts val="0"/>
              </a:spcBef>
              <a:spcAft>
                <a:spcPts val="0"/>
              </a:spcAft>
              <a:buNone/>
            </a:pPr>
            <a:r>
              <a:rPr b="1" lang="en" sz="1600">
                <a:latin typeface="Roboto"/>
                <a:ea typeface="Roboto"/>
                <a:cs typeface="Roboto"/>
                <a:sym typeface="Roboto"/>
              </a:rPr>
              <a:t>                                               </a:t>
            </a:r>
            <a:r>
              <a:rPr lang="en" sz="1700">
                <a:solidFill>
                  <a:srgbClr val="040C28"/>
                </a:solidFill>
              </a:rPr>
              <a:t>⊕</a:t>
            </a:r>
            <a:r>
              <a:rPr b="1" lang="en" sz="1600">
                <a:latin typeface="Roboto"/>
                <a:ea typeface="Roboto"/>
                <a:cs typeface="Roboto"/>
                <a:sym typeface="Roboto"/>
              </a:rPr>
              <a:t>               D8 8C 0F 9D</a:t>
            </a:r>
            <a:endParaRPr b="1" sz="1600">
              <a:latin typeface="Roboto"/>
              <a:ea typeface="Roboto"/>
              <a:cs typeface="Roboto"/>
              <a:sym typeface="Roboto"/>
            </a:endParaRPr>
          </a:p>
          <a:p>
            <a:pPr indent="0" lvl="0" marL="0" rtl="0" algn="l">
              <a:spcBef>
                <a:spcPts val="0"/>
              </a:spcBef>
              <a:spcAft>
                <a:spcPts val="0"/>
              </a:spcAft>
              <a:buNone/>
            </a:pPr>
            <a:r>
              <a:rPr b="1" lang="en" sz="1600">
                <a:latin typeface="Roboto"/>
                <a:ea typeface="Roboto"/>
                <a:cs typeface="Roboto"/>
                <a:sym typeface="Roboto"/>
              </a:rPr>
              <a:t>                                                                  DE E6 0D 58</a:t>
            </a:r>
            <a:endParaRPr b="1" sz="1600">
              <a:latin typeface="Roboto"/>
              <a:ea typeface="Roboto"/>
              <a:cs typeface="Roboto"/>
              <a:sym typeface="Roboto"/>
            </a:endParaRPr>
          </a:p>
          <a:p>
            <a:pPr indent="0" lvl="0" marL="0" rtl="0" algn="l">
              <a:spcBef>
                <a:spcPts val="0"/>
              </a:spcBef>
              <a:spcAft>
                <a:spcPts val="0"/>
              </a:spcAft>
              <a:buNone/>
            </a:pPr>
            <a:r>
              <a:rPr b="1" lang="en" sz="1600">
                <a:latin typeface="Roboto"/>
                <a:ea typeface="Roboto"/>
                <a:cs typeface="Roboto"/>
                <a:sym typeface="Roboto"/>
              </a:rPr>
              <a:t>            					            C3 B9 32 B0</a:t>
            </a:r>
            <a:endParaRPr b="1" sz="1600">
              <a:latin typeface="Roboto"/>
              <a:ea typeface="Roboto"/>
              <a:cs typeface="Roboto"/>
              <a:sym typeface="Roboto"/>
            </a:endParaRPr>
          </a:p>
        </p:txBody>
      </p:sp>
      <p:sp>
        <p:nvSpPr>
          <p:cNvPr id="374" name="Google Shape;374;g25f333e0388_1_29"/>
          <p:cNvSpPr txBox="1"/>
          <p:nvPr/>
        </p:nvSpPr>
        <p:spPr>
          <a:xfrm>
            <a:off x="522675" y="3693900"/>
            <a:ext cx="1774500" cy="92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ROUND KEY-1</a:t>
            </a:r>
            <a:endParaRPr b="1">
              <a:latin typeface="Roboto"/>
              <a:ea typeface="Roboto"/>
              <a:cs typeface="Roboto"/>
              <a:sym typeface="Roboto"/>
            </a:endParaRPr>
          </a:p>
          <a:p>
            <a:pPr indent="0" lvl="0" marL="0" rtl="0" algn="ctr">
              <a:spcBef>
                <a:spcPts val="0"/>
              </a:spcBef>
              <a:spcAft>
                <a:spcPts val="0"/>
              </a:spcAft>
              <a:buNone/>
            </a:pPr>
            <a:r>
              <a:rPr b="1" lang="en">
                <a:latin typeface="Roboto"/>
                <a:ea typeface="Roboto"/>
                <a:cs typeface="Roboto"/>
                <a:sym typeface="Roboto"/>
              </a:rPr>
              <a:t>54ef3e4f5df1a0a867cbf3f57b124bbd                        </a:t>
            </a:r>
            <a:endParaRPr b="1">
              <a:latin typeface="Roboto"/>
              <a:ea typeface="Roboto"/>
              <a:cs typeface="Roboto"/>
              <a:sym typeface="Roboto"/>
            </a:endParaRPr>
          </a:p>
        </p:txBody>
      </p:sp>
      <p:sp>
        <p:nvSpPr>
          <p:cNvPr id="375" name="Google Shape;375;g25f333e0388_1_29"/>
          <p:cNvSpPr txBox="1"/>
          <p:nvPr/>
        </p:nvSpPr>
        <p:spPr>
          <a:xfrm>
            <a:off x="5856700" y="3388050"/>
            <a:ext cx="2199000" cy="15336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600">
                <a:latin typeface="Roboto"/>
                <a:ea typeface="Roboto"/>
                <a:cs typeface="Roboto"/>
                <a:sym typeface="Roboto"/>
              </a:rPr>
              <a:t>       </a:t>
            </a:r>
            <a:r>
              <a:rPr b="1" lang="en" sz="1600">
                <a:latin typeface="Roboto"/>
                <a:ea typeface="Roboto"/>
                <a:cs typeface="Roboto"/>
                <a:sym typeface="Roboto"/>
              </a:rPr>
              <a:t>RESULT:</a:t>
            </a:r>
            <a:endParaRPr b="1" sz="1600">
              <a:latin typeface="Roboto"/>
              <a:ea typeface="Roboto"/>
              <a:cs typeface="Roboto"/>
              <a:sym typeface="Roboto"/>
            </a:endParaRPr>
          </a:p>
          <a:p>
            <a:pPr indent="0" lvl="0" marL="457200" rtl="0" algn="ctr">
              <a:spcBef>
                <a:spcPts val="0"/>
              </a:spcBef>
              <a:spcAft>
                <a:spcPts val="0"/>
              </a:spcAft>
              <a:buNone/>
            </a:pPr>
            <a:r>
              <a:rPr b="1" lang="en" sz="1600">
                <a:latin typeface="Roboto"/>
                <a:ea typeface="Roboto"/>
                <a:cs typeface="Roboto"/>
                <a:sym typeface="Roboto"/>
              </a:rPr>
              <a:t>B3 03 D7 B8</a:t>
            </a:r>
            <a:endParaRPr b="1" sz="1600">
              <a:latin typeface="Roboto"/>
              <a:ea typeface="Roboto"/>
              <a:cs typeface="Roboto"/>
              <a:sym typeface="Roboto"/>
            </a:endParaRPr>
          </a:p>
          <a:p>
            <a:pPr indent="0" lvl="0" marL="457200" rtl="0" algn="ctr">
              <a:spcBef>
                <a:spcPts val="0"/>
              </a:spcBef>
              <a:spcAft>
                <a:spcPts val="0"/>
              </a:spcAft>
              <a:buNone/>
            </a:pPr>
            <a:r>
              <a:rPr b="1" lang="en" sz="1600">
                <a:latin typeface="Roboto"/>
                <a:ea typeface="Roboto"/>
                <a:cs typeface="Roboto"/>
                <a:sym typeface="Roboto"/>
              </a:rPr>
              <a:t>60 7D 90 0E</a:t>
            </a:r>
            <a:endParaRPr b="1" sz="1600">
              <a:latin typeface="Roboto"/>
              <a:ea typeface="Roboto"/>
              <a:cs typeface="Roboto"/>
              <a:sym typeface="Roboto"/>
            </a:endParaRPr>
          </a:p>
          <a:p>
            <a:pPr indent="0" lvl="0" marL="457200" rtl="0" algn="ctr">
              <a:spcBef>
                <a:spcPts val="0"/>
              </a:spcBef>
              <a:spcAft>
                <a:spcPts val="0"/>
              </a:spcAft>
              <a:buNone/>
            </a:pPr>
            <a:r>
              <a:rPr b="1" lang="en" sz="1600">
                <a:latin typeface="Roboto"/>
                <a:ea typeface="Roboto"/>
                <a:cs typeface="Roboto"/>
                <a:sym typeface="Roboto"/>
              </a:rPr>
              <a:t>BA 22 71 8F</a:t>
            </a:r>
            <a:endParaRPr b="1" sz="1600">
              <a:latin typeface="Roboto"/>
              <a:ea typeface="Roboto"/>
              <a:cs typeface="Roboto"/>
              <a:sym typeface="Roboto"/>
            </a:endParaRPr>
          </a:p>
          <a:p>
            <a:pPr indent="0" lvl="0" marL="457200" rtl="0" algn="ctr">
              <a:spcBef>
                <a:spcPts val="0"/>
              </a:spcBef>
              <a:spcAft>
                <a:spcPts val="0"/>
              </a:spcAft>
              <a:buNone/>
            </a:pPr>
            <a:r>
              <a:rPr b="1" lang="en" sz="1600">
                <a:latin typeface="Roboto"/>
                <a:ea typeface="Roboto"/>
                <a:cs typeface="Roboto"/>
                <a:sym typeface="Roboto"/>
              </a:rPr>
              <a:t>FA 9D E1 0D</a:t>
            </a:r>
            <a:endParaRPr b="1" sz="16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cxnSp>
        <p:nvCxnSpPr>
          <p:cNvPr id="376" name="Google Shape;376;g25f333e0388_1_29"/>
          <p:cNvCxnSpPr/>
          <p:nvPr/>
        </p:nvCxnSpPr>
        <p:spPr>
          <a:xfrm>
            <a:off x="5403075" y="4148400"/>
            <a:ext cx="835800" cy="12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g25f333e0388_1_3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Second Layer Encryption - AES (128 bits)</a:t>
            </a:r>
            <a:endParaRPr/>
          </a:p>
        </p:txBody>
      </p:sp>
      <p:sp>
        <p:nvSpPr>
          <p:cNvPr id="382" name="Google Shape;382;g25f333e0388_1_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83" name="Google Shape;383;g25f333e0388_1_38"/>
          <p:cNvSpPr txBox="1"/>
          <p:nvPr/>
        </p:nvSpPr>
        <p:spPr>
          <a:xfrm>
            <a:off x="130975" y="1404950"/>
            <a:ext cx="8810700" cy="359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oboto"/>
                <a:ea typeface="Roboto"/>
                <a:cs typeface="Roboto"/>
                <a:sym typeface="Roboto"/>
              </a:rPr>
              <a:t>4</a:t>
            </a:r>
            <a:r>
              <a:rPr b="1" lang="en" sz="1600">
                <a:latin typeface="Roboto"/>
                <a:ea typeface="Roboto"/>
                <a:cs typeface="Roboto"/>
                <a:sym typeface="Roboto"/>
              </a:rPr>
              <a:t>. Final Round:</a:t>
            </a:r>
            <a:endParaRPr>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After the first iteration, the next 4x4 matrix will be generated which serves as the state matrix or the start matrix for the next round.</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Then the 4 steps are performed again from iteration 2 - iteration 9 which is included in the main round.</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The final round i.e iteration 10 is similar to the main rounds but omits the MixColumns stage, leaving only SubBytes, ShiftRows, and AddRoundKey.</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This step ensures that the decryption process can be easily reversed.</a:t>
            </a:r>
            <a:endParaRPr sz="1500">
              <a:latin typeface="Roboto"/>
              <a:ea typeface="Roboto"/>
              <a:cs typeface="Roboto"/>
              <a:sym typeface="Roboto"/>
            </a:endParaRPr>
          </a:p>
          <a:p>
            <a:pPr indent="0" lvl="0" marL="457200" rtl="0" algn="l">
              <a:spcBef>
                <a:spcPts val="0"/>
              </a:spcBef>
              <a:spcAft>
                <a:spcPts val="0"/>
              </a:spcAft>
              <a:buNone/>
            </a:pPr>
            <a:r>
              <a:rPr b="1" lang="en" sz="1600">
                <a:latin typeface="Roboto"/>
                <a:ea typeface="Roboto"/>
                <a:cs typeface="Roboto"/>
                <a:sym typeface="Roboto"/>
              </a:rPr>
              <a:t>The resulting ciphertext after the main rounds of AES-128 encryption is:</a:t>
            </a:r>
            <a:endParaRPr b="1" sz="1600">
              <a:latin typeface="Roboto"/>
              <a:ea typeface="Roboto"/>
              <a:cs typeface="Roboto"/>
              <a:sym typeface="Roboto"/>
            </a:endParaRPr>
          </a:p>
          <a:p>
            <a:pPr indent="0" lvl="0" marL="1371600" rtl="0" algn="l">
              <a:spcBef>
                <a:spcPts val="0"/>
              </a:spcBef>
              <a:spcAft>
                <a:spcPts val="0"/>
              </a:spcAft>
              <a:buNone/>
            </a:pPr>
            <a:r>
              <a:t/>
            </a:r>
            <a:endParaRPr>
              <a:latin typeface="Roboto"/>
              <a:ea typeface="Roboto"/>
              <a:cs typeface="Roboto"/>
              <a:sym typeface="Roboto"/>
            </a:endParaRPr>
          </a:p>
          <a:p>
            <a:pPr indent="457200" lvl="0" marL="1371600" rtl="0" algn="ctr">
              <a:spcBef>
                <a:spcPts val="0"/>
              </a:spcBef>
              <a:spcAft>
                <a:spcPts val="0"/>
              </a:spcAft>
              <a:buNone/>
            </a:pPr>
            <a:r>
              <a:rPr b="1" lang="en">
                <a:latin typeface="Roboto"/>
                <a:ea typeface="Roboto"/>
                <a:cs typeface="Roboto"/>
                <a:sym typeface="Roboto"/>
              </a:rPr>
              <a:t>0A 43 5B B9</a:t>
            </a:r>
            <a:endParaRPr b="1">
              <a:latin typeface="Roboto"/>
              <a:ea typeface="Roboto"/>
              <a:cs typeface="Roboto"/>
              <a:sym typeface="Roboto"/>
            </a:endParaRPr>
          </a:p>
          <a:p>
            <a:pPr indent="457200" lvl="0" marL="1371600" rtl="0" algn="ctr">
              <a:spcBef>
                <a:spcPts val="0"/>
              </a:spcBef>
              <a:spcAft>
                <a:spcPts val="0"/>
              </a:spcAft>
              <a:buNone/>
            </a:pPr>
            <a:r>
              <a:rPr b="1" lang="en">
                <a:latin typeface="Roboto"/>
                <a:ea typeface="Roboto"/>
                <a:cs typeface="Roboto"/>
                <a:sym typeface="Roboto"/>
              </a:rPr>
              <a:t>00 FC 0B 2A</a:t>
            </a:r>
            <a:endParaRPr b="1">
              <a:latin typeface="Roboto"/>
              <a:ea typeface="Roboto"/>
              <a:cs typeface="Roboto"/>
              <a:sym typeface="Roboto"/>
            </a:endParaRPr>
          </a:p>
          <a:p>
            <a:pPr indent="457200" lvl="0" marL="1371600" rtl="0" algn="ctr">
              <a:spcBef>
                <a:spcPts val="0"/>
              </a:spcBef>
              <a:spcAft>
                <a:spcPts val="0"/>
              </a:spcAft>
              <a:buNone/>
            </a:pPr>
            <a:r>
              <a:rPr b="1" lang="en">
                <a:latin typeface="Roboto"/>
                <a:ea typeface="Roboto"/>
                <a:cs typeface="Roboto"/>
                <a:sym typeface="Roboto"/>
              </a:rPr>
              <a:t>33 A4 9D B6</a:t>
            </a:r>
            <a:endParaRPr b="1">
              <a:latin typeface="Roboto"/>
              <a:ea typeface="Roboto"/>
              <a:cs typeface="Roboto"/>
              <a:sym typeface="Roboto"/>
            </a:endParaRPr>
          </a:p>
          <a:p>
            <a:pPr indent="457200" lvl="0" marL="1371600" rtl="0" algn="ctr">
              <a:spcBef>
                <a:spcPts val="0"/>
              </a:spcBef>
              <a:spcAft>
                <a:spcPts val="0"/>
              </a:spcAft>
              <a:buNone/>
            </a:pPr>
            <a:r>
              <a:rPr b="1" lang="en">
                <a:latin typeface="Roboto"/>
                <a:ea typeface="Roboto"/>
                <a:cs typeface="Roboto"/>
                <a:sym typeface="Roboto"/>
              </a:rPr>
              <a:t>50 68 30 96</a:t>
            </a:r>
            <a:endParaRPr b="1">
              <a:latin typeface="Roboto"/>
              <a:ea typeface="Roboto"/>
              <a:cs typeface="Roboto"/>
              <a:sym typeface="Roboto"/>
            </a:endParaRPr>
          </a:p>
          <a:p>
            <a:pPr indent="0" lvl="0" marL="1371600" rtl="0" algn="l">
              <a:spcBef>
                <a:spcPts val="0"/>
              </a:spcBef>
              <a:spcAft>
                <a:spcPts val="0"/>
              </a:spcAft>
              <a:buNone/>
            </a:pPr>
            <a:r>
              <a:rPr lang="en">
                <a:latin typeface="Roboto"/>
                <a:ea typeface="Roboto"/>
                <a:cs typeface="Roboto"/>
                <a:sym typeface="Roboto"/>
              </a:rPr>
              <a:t>Round-9 Cipher Matrix				Final Cipher Matrix</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p:txBody>
      </p:sp>
      <p:cxnSp>
        <p:nvCxnSpPr>
          <p:cNvPr id="384" name="Google Shape;384;g25f333e0388_1_38"/>
          <p:cNvCxnSpPr/>
          <p:nvPr/>
        </p:nvCxnSpPr>
        <p:spPr>
          <a:xfrm>
            <a:off x="3202775" y="4179100"/>
            <a:ext cx="1536000" cy="11700"/>
          </a:xfrm>
          <a:prstGeom prst="straightConnector1">
            <a:avLst/>
          </a:prstGeom>
          <a:noFill/>
          <a:ln cap="flat" cmpd="sng" w="9525">
            <a:solidFill>
              <a:srgbClr val="1B1B1B"/>
            </a:solidFill>
            <a:prstDash val="solid"/>
            <a:round/>
            <a:headEnd len="med" w="med" type="none"/>
            <a:tailEnd len="med" w="med" type="triangle"/>
          </a:ln>
        </p:spPr>
      </p:cxnSp>
      <p:sp>
        <p:nvSpPr>
          <p:cNvPr id="385" name="Google Shape;385;g25f333e0388_1_38"/>
          <p:cNvSpPr txBox="1"/>
          <p:nvPr/>
        </p:nvSpPr>
        <p:spPr>
          <a:xfrm>
            <a:off x="1095375" y="3738600"/>
            <a:ext cx="2381400" cy="114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30 23 27 32</a:t>
            </a:r>
            <a:endParaRPr b="1">
              <a:latin typeface="Roboto"/>
              <a:ea typeface="Roboto"/>
              <a:cs typeface="Roboto"/>
              <a:sym typeface="Roboto"/>
            </a:endParaRPr>
          </a:p>
          <a:p>
            <a:pPr indent="0" lvl="0" marL="0" rtl="0" algn="ctr">
              <a:spcBef>
                <a:spcPts val="0"/>
              </a:spcBef>
              <a:spcAft>
                <a:spcPts val="0"/>
              </a:spcAft>
              <a:buNone/>
            </a:pPr>
            <a:r>
              <a:rPr b="1" lang="en">
                <a:latin typeface="Roboto"/>
                <a:ea typeface="Roboto"/>
                <a:cs typeface="Roboto"/>
                <a:sym typeface="Roboto"/>
              </a:rPr>
              <a:t>28 19 C5 44</a:t>
            </a:r>
            <a:endParaRPr b="1">
              <a:latin typeface="Roboto"/>
              <a:ea typeface="Roboto"/>
              <a:cs typeface="Roboto"/>
              <a:sym typeface="Roboto"/>
            </a:endParaRPr>
          </a:p>
          <a:p>
            <a:pPr indent="0" lvl="0" marL="0" rtl="0" algn="ctr">
              <a:spcBef>
                <a:spcPts val="0"/>
              </a:spcBef>
              <a:spcAft>
                <a:spcPts val="0"/>
              </a:spcAft>
              <a:buNone/>
            </a:pPr>
            <a:r>
              <a:rPr b="1" lang="en">
                <a:latin typeface="Roboto"/>
                <a:ea typeface="Roboto"/>
                <a:cs typeface="Roboto"/>
                <a:sym typeface="Roboto"/>
              </a:rPr>
              <a:t>32 E8 14 D1</a:t>
            </a:r>
            <a:endParaRPr b="1">
              <a:latin typeface="Roboto"/>
              <a:ea typeface="Roboto"/>
              <a:cs typeface="Roboto"/>
              <a:sym typeface="Roboto"/>
            </a:endParaRPr>
          </a:p>
          <a:p>
            <a:pPr indent="0" lvl="0" marL="0" rtl="0" algn="ctr">
              <a:spcBef>
                <a:spcPts val="0"/>
              </a:spcBef>
              <a:spcAft>
                <a:spcPts val="0"/>
              </a:spcAft>
              <a:buNone/>
            </a:pPr>
            <a:r>
              <a:rPr b="1" lang="en">
                <a:latin typeface="Roboto"/>
                <a:ea typeface="Roboto"/>
                <a:cs typeface="Roboto"/>
                <a:sym typeface="Roboto"/>
              </a:rPr>
              <a:t>7A E2 13 0B</a:t>
            </a:r>
            <a:endParaRPr b="1">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g25f4749c88f_0_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91" name="Google Shape;391;g25f4749c88f_0_18"/>
          <p:cNvSpPr txBox="1"/>
          <p:nvPr/>
        </p:nvSpPr>
        <p:spPr>
          <a:xfrm>
            <a:off x="589925" y="2353225"/>
            <a:ext cx="7623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solidFill>
                  <a:srgbClr val="1B1B1B"/>
                </a:solidFill>
                <a:latin typeface="Merriweather"/>
                <a:ea typeface="Merriweather"/>
                <a:cs typeface="Merriweather"/>
                <a:sym typeface="Merriweather"/>
              </a:rPr>
              <a:t>Decryption Methodology</a:t>
            </a:r>
            <a:endParaRPr sz="2800">
              <a:solidFill>
                <a:srgbClr val="1B1B1B"/>
              </a:solidFill>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g25f333e0388_1_46"/>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Decryption Methodology - </a:t>
            </a:r>
            <a:r>
              <a:rPr lang="en"/>
              <a:t>AES  (128 bits)</a:t>
            </a:r>
            <a:endParaRPr/>
          </a:p>
          <a:p>
            <a:pPr indent="0" lvl="0" marL="0" rtl="0" algn="l">
              <a:spcBef>
                <a:spcPts val="0"/>
              </a:spcBef>
              <a:spcAft>
                <a:spcPts val="0"/>
              </a:spcAft>
              <a:buNone/>
            </a:pPr>
            <a:r>
              <a:t/>
            </a:r>
            <a:endParaRPr/>
          </a:p>
        </p:txBody>
      </p:sp>
      <p:sp>
        <p:nvSpPr>
          <p:cNvPr id="397" name="Google Shape;397;g25f333e0388_1_46"/>
          <p:cNvSpPr txBox="1"/>
          <p:nvPr>
            <p:ph idx="1" type="body"/>
          </p:nvPr>
        </p:nvSpPr>
        <p:spPr>
          <a:xfrm>
            <a:off x="202525" y="1357300"/>
            <a:ext cx="8818500" cy="3583800"/>
          </a:xfrm>
          <a:prstGeom prst="rect">
            <a:avLst/>
          </a:prstGeom>
        </p:spPr>
        <p:txBody>
          <a:bodyPr anchorCtr="0" anchor="t" bIns="91425" lIns="91425" spcFirstLastPara="1" rIns="91425" wrap="square" tIns="91425">
            <a:normAutofit fontScale="92500" lnSpcReduction="10000"/>
          </a:bodyPr>
          <a:lstStyle/>
          <a:p>
            <a:pPr indent="-322580" lvl="0" marL="457200" rtl="0" algn="l">
              <a:lnSpc>
                <a:spcPct val="150000"/>
              </a:lnSpc>
              <a:spcBef>
                <a:spcPts val="0"/>
              </a:spcBef>
              <a:spcAft>
                <a:spcPts val="0"/>
              </a:spcAft>
              <a:buClr>
                <a:srgbClr val="000000"/>
              </a:buClr>
              <a:buSzPct val="100000"/>
              <a:buFont typeface="Roboto"/>
              <a:buAutoNum type="arabicPeriod"/>
            </a:pPr>
            <a:r>
              <a:rPr b="1" lang="en" sz="1600">
                <a:solidFill>
                  <a:srgbClr val="000000"/>
                </a:solidFill>
              </a:rPr>
              <a:t>Key Expansion:</a:t>
            </a:r>
            <a:endParaRPr b="1" sz="1600">
              <a:solidFill>
                <a:srgbClr val="000000"/>
              </a:solidFill>
            </a:endParaRPr>
          </a:p>
          <a:p>
            <a:pPr indent="-322580" lvl="0" marL="914400" rtl="0" algn="l">
              <a:lnSpc>
                <a:spcPct val="150000"/>
              </a:lnSpc>
              <a:spcBef>
                <a:spcPts val="0"/>
              </a:spcBef>
              <a:spcAft>
                <a:spcPts val="0"/>
              </a:spcAft>
              <a:buClr>
                <a:srgbClr val="000000"/>
              </a:buClr>
              <a:buSzPct val="100000"/>
              <a:buFont typeface="Roboto"/>
              <a:buChar char="●"/>
            </a:pPr>
            <a:r>
              <a:rPr lang="en" sz="1600">
                <a:solidFill>
                  <a:srgbClr val="000000"/>
                </a:solidFill>
              </a:rPr>
              <a:t>For the decryption of the cipher text, the first step is the Key Expansion step, which is the same as used in encryption</a:t>
            </a:r>
            <a:endParaRPr sz="1600">
              <a:solidFill>
                <a:srgbClr val="000000"/>
              </a:solidFill>
            </a:endParaRPr>
          </a:p>
          <a:p>
            <a:pPr indent="-322580" lvl="0" marL="914400" rtl="0" algn="l">
              <a:lnSpc>
                <a:spcPct val="150000"/>
              </a:lnSpc>
              <a:spcBef>
                <a:spcPts val="0"/>
              </a:spcBef>
              <a:spcAft>
                <a:spcPts val="0"/>
              </a:spcAft>
              <a:buClr>
                <a:srgbClr val="000000"/>
              </a:buClr>
              <a:buSzPct val="100000"/>
              <a:buFont typeface="Arial"/>
              <a:buChar char="●"/>
            </a:pPr>
            <a:r>
              <a:rPr lang="en" sz="1600">
                <a:solidFill>
                  <a:srgbClr val="000000"/>
                </a:solidFill>
              </a:rPr>
              <a:t>The only difference is that the order of the usage of round keys are now reversed, hence first round key 10 will be used and eventually followed by 9,8,7...</a:t>
            </a:r>
            <a:endParaRPr sz="1600">
              <a:solidFill>
                <a:srgbClr val="000000"/>
              </a:solidFill>
            </a:endParaRPr>
          </a:p>
          <a:p>
            <a:pPr indent="0" lvl="0" marL="0" rtl="0" algn="l">
              <a:lnSpc>
                <a:spcPct val="150000"/>
              </a:lnSpc>
              <a:spcBef>
                <a:spcPts val="0"/>
              </a:spcBef>
              <a:spcAft>
                <a:spcPts val="0"/>
              </a:spcAft>
              <a:buNone/>
            </a:pPr>
            <a:r>
              <a:t/>
            </a:r>
            <a:endParaRPr sz="1600">
              <a:solidFill>
                <a:srgbClr val="000000"/>
              </a:solidFill>
            </a:endParaRPr>
          </a:p>
          <a:p>
            <a:pPr indent="0" lvl="0" marL="0" rtl="0" algn="l">
              <a:lnSpc>
                <a:spcPct val="150000"/>
              </a:lnSpc>
              <a:spcBef>
                <a:spcPts val="0"/>
              </a:spcBef>
              <a:spcAft>
                <a:spcPts val="0"/>
              </a:spcAft>
              <a:buNone/>
            </a:pPr>
            <a:r>
              <a:t/>
            </a:r>
            <a:endParaRPr sz="1600">
              <a:solidFill>
                <a:srgbClr val="000000"/>
              </a:solidFill>
            </a:endParaRPr>
          </a:p>
          <a:p>
            <a:pPr indent="0" lvl="0" marL="0" rtl="0" algn="l">
              <a:lnSpc>
                <a:spcPct val="150000"/>
              </a:lnSpc>
              <a:spcBef>
                <a:spcPts val="0"/>
              </a:spcBef>
              <a:spcAft>
                <a:spcPts val="0"/>
              </a:spcAft>
              <a:buNone/>
            </a:pPr>
            <a:r>
              <a:t/>
            </a:r>
            <a:endParaRPr sz="1600">
              <a:solidFill>
                <a:srgbClr val="000000"/>
              </a:solidFill>
            </a:endParaRPr>
          </a:p>
          <a:p>
            <a:pPr indent="0" lvl="0" marL="0" rtl="0" algn="l">
              <a:lnSpc>
                <a:spcPct val="150000"/>
              </a:lnSpc>
              <a:spcBef>
                <a:spcPts val="0"/>
              </a:spcBef>
              <a:spcAft>
                <a:spcPts val="0"/>
              </a:spcAft>
              <a:buNone/>
            </a:pPr>
            <a:r>
              <a:t/>
            </a:r>
            <a:endParaRPr sz="1600">
              <a:solidFill>
                <a:srgbClr val="000000"/>
              </a:solidFill>
            </a:endParaRPr>
          </a:p>
          <a:p>
            <a:pPr indent="0" lvl="0" marL="0" rtl="0" algn="l">
              <a:lnSpc>
                <a:spcPct val="150000"/>
              </a:lnSpc>
              <a:spcBef>
                <a:spcPts val="0"/>
              </a:spcBef>
              <a:spcAft>
                <a:spcPts val="0"/>
              </a:spcAft>
              <a:buNone/>
            </a:pPr>
            <a:r>
              <a:t/>
            </a:r>
            <a:endParaRPr sz="1600">
              <a:solidFill>
                <a:srgbClr val="000000"/>
              </a:solidFill>
            </a:endParaRPr>
          </a:p>
          <a:p>
            <a:pPr indent="0" lvl="0" marL="0" rtl="0" algn="l">
              <a:lnSpc>
                <a:spcPct val="150000"/>
              </a:lnSpc>
              <a:spcBef>
                <a:spcPts val="0"/>
              </a:spcBef>
              <a:spcAft>
                <a:spcPts val="0"/>
              </a:spcAft>
              <a:buNone/>
            </a:pPr>
            <a:r>
              <a:t/>
            </a:r>
            <a:endParaRPr sz="1600">
              <a:solidFill>
                <a:srgbClr val="000000"/>
              </a:solidFill>
            </a:endParaRPr>
          </a:p>
        </p:txBody>
      </p:sp>
      <p:sp>
        <p:nvSpPr>
          <p:cNvPr id="398" name="Google Shape;398;g25f333e0388_1_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99" name="Google Shape;399;g25f333e0388_1_46"/>
          <p:cNvSpPr txBox="1"/>
          <p:nvPr/>
        </p:nvSpPr>
        <p:spPr>
          <a:xfrm>
            <a:off x="202525" y="3095625"/>
            <a:ext cx="4583700" cy="1961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latin typeface="Roboto"/>
                <a:ea typeface="Roboto"/>
                <a:cs typeface="Roboto"/>
                <a:sym typeface="Roboto"/>
              </a:rPr>
              <a:t>Round 10 Key: 3dc1fc5c104a1998911f1011a18b9262</a:t>
            </a:r>
            <a:endParaRPr>
              <a:latin typeface="Roboto"/>
              <a:ea typeface="Roboto"/>
              <a:cs typeface="Roboto"/>
              <a:sym typeface="Roboto"/>
            </a:endParaRPr>
          </a:p>
          <a:p>
            <a:pPr indent="0" lvl="0" marL="0" rtl="0" algn="l">
              <a:lnSpc>
                <a:spcPct val="150000"/>
              </a:lnSpc>
              <a:spcBef>
                <a:spcPts val="0"/>
              </a:spcBef>
              <a:spcAft>
                <a:spcPts val="0"/>
              </a:spcAft>
              <a:buNone/>
            </a:pPr>
            <a:r>
              <a:rPr lang="en">
                <a:latin typeface="Roboto"/>
                <a:ea typeface="Roboto"/>
                <a:cs typeface="Roboto"/>
                <a:sym typeface="Roboto"/>
              </a:rPr>
              <a:t>Round 9 Key: 6d5ad4a3dada656bed7f3dbfde89768a</a:t>
            </a:r>
            <a:endParaRPr>
              <a:latin typeface="Roboto"/>
              <a:ea typeface="Roboto"/>
              <a:cs typeface="Roboto"/>
              <a:sym typeface="Roboto"/>
            </a:endParaRPr>
          </a:p>
          <a:p>
            <a:pPr indent="0" lvl="0" marL="0" rtl="0" algn="l">
              <a:lnSpc>
                <a:spcPct val="150000"/>
              </a:lnSpc>
              <a:spcBef>
                <a:spcPts val="0"/>
              </a:spcBef>
              <a:spcAft>
                <a:spcPts val="0"/>
              </a:spcAft>
              <a:buNone/>
            </a:pPr>
            <a:r>
              <a:rPr lang="en">
                <a:latin typeface="Roboto"/>
                <a:ea typeface="Roboto"/>
                <a:cs typeface="Roboto"/>
                <a:sym typeface="Roboto"/>
              </a:rPr>
              <a:t>Round 8 Key: 4a3e02868a382cc7c1e21c59b961d7f7</a:t>
            </a:r>
            <a:endParaRPr>
              <a:latin typeface="Roboto"/>
              <a:ea typeface="Roboto"/>
              <a:cs typeface="Roboto"/>
              <a:sym typeface="Roboto"/>
            </a:endParaRPr>
          </a:p>
          <a:p>
            <a:pPr indent="0" lvl="0" marL="0" rtl="0" algn="l">
              <a:lnSpc>
                <a:spcPct val="150000"/>
              </a:lnSpc>
              <a:spcBef>
                <a:spcPts val="0"/>
              </a:spcBef>
              <a:spcAft>
                <a:spcPts val="0"/>
              </a:spcAft>
              <a:buNone/>
            </a:pPr>
            <a:r>
              <a:rPr lang="en">
                <a:latin typeface="Roboto"/>
                <a:ea typeface="Roboto"/>
                <a:cs typeface="Roboto"/>
                <a:sym typeface="Roboto"/>
              </a:rPr>
              <a:t>Round 7 Key: 71b971c02a9cfbc3e87ca8cb5f99e26b</a:t>
            </a:r>
            <a:endParaRPr>
              <a:latin typeface="Roboto"/>
              <a:ea typeface="Roboto"/>
              <a:cs typeface="Roboto"/>
              <a:sym typeface="Roboto"/>
            </a:endParaRPr>
          </a:p>
          <a:p>
            <a:pPr indent="0" lvl="0" marL="0" rtl="0" algn="l">
              <a:lnSpc>
                <a:spcPct val="150000"/>
              </a:lnSpc>
              <a:spcBef>
                <a:spcPts val="0"/>
              </a:spcBef>
              <a:spcAft>
                <a:spcPts val="0"/>
              </a:spcAft>
              <a:buNone/>
            </a:pPr>
            <a:r>
              <a:rPr lang="en">
                <a:latin typeface="Roboto"/>
                <a:ea typeface="Roboto"/>
                <a:cs typeface="Roboto"/>
                <a:sym typeface="Roboto"/>
              </a:rPr>
              <a:t>Round 6 Key: d96d4e2b9f8d74a44f1f7bdc5b6d8330</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400" name="Google Shape;400;g25f333e0388_1_46"/>
          <p:cNvSpPr txBox="1"/>
          <p:nvPr/>
        </p:nvSpPr>
        <p:spPr>
          <a:xfrm>
            <a:off x="4665000" y="3095625"/>
            <a:ext cx="4583700" cy="1961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latin typeface="Roboto"/>
                <a:ea typeface="Roboto"/>
                <a:cs typeface="Roboto"/>
                <a:sym typeface="Roboto"/>
              </a:rPr>
              <a:t>Round 5 Key: 396d7e0b931f3d925d79a7e6e490e04a</a:t>
            </a:r>
            <a:endParaRPr>
              <a:latin typeface="Roboto"/>
              <a:ea typeface="Roboto"/>
              <a:cs typeface="Roboto"/>
              <a:sym typeface="Roboto"/>
            </a:endParaRPr>
          </a:p>
          <a:p>
            <a:pPr indent="0" lvl="0" marL="0" rtl="0" algn="l">
              <a:lnSpc>
                <a:spcPct val="150000"/>
              </a:lnSpc>
              <a:spcBef>
                <a:spcPts val="0"/>
              </a:spcBef>
              <a:spcAft>
                <a:spcPts val="0"/>
              </a:spcAft>
              <a:buNone/>
            </a:pPr>
            <a:r>
              <a:rPr lang="en">
                <a:latin typeface="Roboto"/>
                <a:ea typeface="Roboto"/>
                <a:cs typeface="Roboto"/>
                <a:sym typeface="Roboto"/>
              </a:rPr>
              <a:t>Round 4 Key: 24ff10d1a31b5d98175d8e1ac48ca2eb</a:t>
            </a:r>
            <a:endParaRPr>
              <a:latin typeface="Roboto"/>
              <a:ea typeface="Roboto"/>
              <a:cs typeface="Roboto"/>
              <a:sym typeface="Roboto"/>
            </a:endParaRPr>
          </a:p>
          <a:p>
            <a:pPr indent="0" lvl="0" marL="0" rtl="0" algn="l">
              <a:lnSpc>
                <a:spcPct val="150000"/>
              </a:lnSpc>
              <a:spcBef>
                <a:spcPts val="0"/>
              </a:spcBef>
              <a:spcAft>
                <a:spcPts val="0"/>
              </a:spcAft>
              <a:buNone/>
            </a:pPr>
            <a:r>
              <a:rPr lang="en">
                <a:latin typeface="Roboto"/>
                <a:ea typeface="Roboto"/>
                <a:cs typeface="Roboto"/>
                <a:sym typeface="Roboto"/>
              </a:rPr>
              <a:t>Round 3 Key: 1c9cb3a20c00db08b7f481dc31e8f8ef</a:t>
            </a:r>
            <a:endParaRPr>
              <a:latin typeface="Roboto"/>
              <a:ea typeface="Roboto"/>
              <a:cs typeface="Roboto"/>
              <a:sym typeface="Roboto"/>
            </a:endParaRPr>
          </a:p>
          <a:p>
            <a:pPr indent="0" lvl="0" marL="0" rtl="0" algn="l">
              <a:lnSpc>
                <a:spcPct val="150000"/>
              </a:lnSpc>
              <a:spcBef>
                <a:spcPts val="0"/>
              </a:spcBef>
              <a:spcAft>
                <a:spcPts val="0"/>
              </a:spcAft>
              <a:buNone/>
            </a:pPr>
            <a:r>
              <a:rPr lang="en">
                <a:latin typeface="Roboto"/>
                <a:ea typeface="Roboto"/>
                <a:cs typeface="Roboto"/>
                <a:sym typeface="Roboto"/>
              </a:rPr>
              <a:t>Round 2 Key: d94ca3d1d4b261f5b2db43423fb0349c</a:t>
            </a:r>
            <a:endParaRPr>
              <a:latin typeface="Roboto"/>
              <a:ea typeface="Roboto"/>
              <a:cs typeface="Roboto"/>
              <a:sym typeface="Roboto"/>
            </a:endParaRPr>
          </a:p>
          <a:p>
            <a:pPr indent="0" lvl="0" marL="0" rtl="0" algn="l">
              <a:lnSpc>
                <a:spcPct val="150000"/>
              </a:lnSpc>
              <a:spcBef>
                <a:spcPts val="0"/>
              </a:spcBef>
              <a:spcAft>
                <a:spcPts val="0"/>
              </a:spcAft>
              <a:buNone/>
            </a:pPr>
            <a:r>
              <a:rPr lang="en">
                <a:latin typeface="Roboto"/>
                <a:ea typeface="Roboto"/>
                <a:cs typeface="Roboto"/>
                <a:sym typeface="Roboto"/>
              </a:rPr>
              <a:t>Round 1 Key: 54ef3e4f5df1a0a867cbf3f57b124bbd</a:t>
            </a:r>
            <a:endParaRPr>
              <a:latin typeface="Roboto"/>
              <a:ea typeface="Roboto"/>
              <a:cs typeface="Roboto"/>
              <a:sym typeface="Roboto"/>
            </a:endParaRPr>
          </a:p>
          <a:p>
            <a:pPr indent="0" lvl="0" marL="0" rtl="0" algn="l">
              <a:lnSpc>
                <a:spcPct val="150000"/>
              </a:lnSpc>
              <a:spcBef>
                <a:spcPts val="0"/>
              </a:spcBef>
              <a:spcAft>
                <a:spcPts val="0"/>
              </a:spcAft>
              <a:buNone/>
            </a:pPr>
            <a:r>
              <a:t/>
            </a:r>
            <a:endParaRPr>
              <a:latin typeface="Roboto"/>
              <a:ea typeface="Roboto"/>
              <a:cs typeface="Roboto"/>
              <a:sym typeface="Roboto"/>
            </a:endParaRPr>
          </a:p>
          <a:p>
            <a:pPr indent="0" lvl="0" marL="0" rtl="0" algn="l">
              <a:lnSpc>
                <a:spcPct val="150000"/>
              </a:lnSpc>
              <a:spcBef>
                <a:spcPts val="0"/>
              </a:spcBef>
              <a:spcAft>
                <a:spcPts val="0"/>
              </a:spcAft>
              <a:buNone/>
            </a:pPr>
            <a:r>
              <a:t/>
            </a:r>
            <a:endParaRPr>
              <a:latin typeface="Roboto"/>
              <a:ea typeface="Roboto"/>
              <a:cs typeface="Roboto"/>
              <a:sym typeface="Roboto"/>
            </a:endParaRPr>
          </a:p>
          <a:p>
            <a:pPr indent="0" lvl="0" marL="0" rtl="0" algn="l">
              <a:lnSpc>
                <a:spcPct val="150000"/>
              </a:lnSpc>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g25f333e0388_1_5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Decryption Methodology - AES  (128 bits)</a:t>
            </a:r>
            <a:endParaRPr/>
          </a:p>
        </p:txBody>
      </p:sp>
      <p:sp>
        <p:nvSpPr>
          <p:cNvPr id="406" name="Google Shape;406;g25f333e0388_1_55"/>
          <p:cNvSpPr txBox="1"/>
          <p:nvPr>
            <p:ph idx="1" type="body"/>
          </p:nvPr>
        </p:nvSpPr>
        <p:spPr>
          <a:xfrm>
            <a:off x="107150" y="1357325"/>
            <a:ext cx="8914200" cy="360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solidFill>
                  <a:srgbClr val="1B1B1B"/>
                </a:solidFill>
              </a:rPr>
              <a:t>2</a:t>
            </a:r>
            <a:r>
              <a:rPr b="1" lang="en" sz="1500">
                <a:solidFill>
                  <a:srgbClr val="1B1B1B"/>
                </a:solidFill>
              </a:rPr>
              <a:t>. Final</a:t>
            </a:r>
            <a:r>
              <a:rPr b="1" lang="en" sz="1500">
                <a:solidFill>
                  <a:srgbClr val="1B1B1B"/>
                </a:solidFill>
              </a:rPr>
              <a:t> Round (Inverse AddRoundKey):</a:t>
            </a:r>
            <a:endParaRPr b="1" sz="1500">
              <a:solidFill>
                <a:srgbClr val="1B1B1B"/>
              </a:solidFill>
            </a:endParaRPr>
          </a:p>
          <a:p>
            <a:pPr indent="-323850" lvl="0" marL="457200" rtl="0" algn="l">
              <a:spcBef>
                <a:spcPts val="1200"/>
              </a:spcBef>
              <a:spcAft>
                <a:spcPts val="0"/>
              </a:spcAft>
              <a:buClr>
                <a:srgbClr val="1B1B1B"/>
              </a:buClr>
              <a:buSzPts val="1500"/>
              <a:buChar char="●"/>
            </a:pPr>
            <a:r>
              <a:rPr lang="en" sz="1500">
                <a:solidFill>
                  <a:srgbClr val="1B1B1B"/>
                </a:solidFill>
              </a:rPr>
              <a:t>In the initial round of AES encryption, the plaintext is XORed with the first round key.</a:t>
            </a:r>
            <a:endParaRPr sz="1500">
              <a:solidFill>
                <a:srgbClr val="1B1B1B"/>
              </a:solidFill>
            </a:endParaRPr>
          </a:p>
          <a:p>
            <a:pPr indent="0" lvl="0" marL="0" rtl="0" algn="ctr">
              <a:spcBef>
                <a:spcPts val="1200"/>
              </a:spcBef>
              <a:spcAft>
                <a:spcPts val="0"/>
              </a:spcAft>
              <a:buNone/>
            </a:pPr>
            <a:r>
              <a:rPr lang="en" sz="1500">
                <a:solidFill>
                  <a:srgbClr val="1B1B1B"/>
                </a:solidFill>
              </a:rPr>
              <a:t>Ciphertext: 0A 43 5B B9 00 FC 0B 2A 33 A4 9D B6 50 68 30 96</a:t>
            </a:r>
            <a:endParaRPr sz="1500">
              <a:solidFill>
                <a:srgbClr val="1B1B1B"/>
              </a:solidFill>
            </a:endParaRPr>
          </a:p>
          <a:p>
            <a:pPr indent="457200" lvl="0" marL="3657600" rtl="0" algn="l">
              <a:lnSpc>
                <a:spcPct val="100000"/>
              </a:lnSpc>
              <a:spcBef>
                <a:spcPts val="1200"/>
              </a:spcBef>
              <a:spcAft>
                <a:spcPts val="0"/>
              </a:spcAft>
              <a:buNone/>
            </a:pPr>
            <a:r>
              <a:rPr lang="en" sz="2800">
                <a:solidFill>
                  <a:srgbClr val="040C28"/>
                </a:solidFill>
                <a:latin typeface="Arial"/>
                <a:ea typeface="Arial"/>
                <a:cs typeface="Arial"/>
                <a:sym typeface="Arial"/>
              </a:rPr>
              <a:t>⊕</a:t>
            </a:r>
            <a:endParaRPr sz="1500">
              <a:solidFill>
                <a:srgbClr val="1B1B1B"/>
              </a:solidFill>
            </a:endParaRPr>
          </a:p>
          <a:p>
            <a:pPr indent="0" lvl="0" marL="0" rtl="0" algn="l">
              <a:lnSpc>
                <a:spcPct val="100000"/>
              </a:lnSpc>
              <a:spcBef>
                <a:spcPts val="0"/>
              </a:spcBef>
              <a:spcAft>
                <a:spcPts val="0"/>
              </a:spcAft>
              <a:buNone/>
            </a:pPr>
            <a:r>
              <a:t/>
            </a:r>
            <a:endParaRPr b="1" sz="1500">
              <a:solidFill>
                <a:srgbClr val="1B1B1B"/>
              </a:solidFill>
            </a:endParaRPr>
          </a:p>
          <a:p>
            <a:pPr indent="0" lvl="0" marL="0" rtl="0" algn="ctr">
              <a:spcBef>
                <a:spcPts val="0"/>
              </a:spcBef>
              <a:spcAft>
                <a:spcPts val="0"/>
              </a:spcAft>
              <a:buNone/>
            </a:pPr>
            <a:r>
              <a:rPr lang="en" sz="1500">
                <a:solidFill>
                  <a:srgbClr val="1B1B1B"/>
                </a:solidFill>
              </a:rPr>
              <a:t>Round 10 Key (Decryption): 3dc1fc5c104a1998911f1011a18b9262</a:t>
            </a:r>
            <a:endParaRPr sz="1500">
              <a:solidFill>
                <a:srgbClr val="1B1B1B"/>
              </a:solidFill>
            </a:endParaRPr>
          </a:p>
          <a:p>
            <a:pPr indent="0" lvl="0" marL="0" rtl="0" algn="l">
              <a:spcBef>
                <a:spcPts val="1200"/>
              </a:spcBef>
              <a:spcAft>
                <a:spcPts val="0"/>
              </a:spcAft>
              <a:buNone/>
            </a:pPr>
            <a:r>
              <a:t/>
            </a:r>
            <a:endParaRPr sz="1500">
              <a:solidFill>
                <a:srgbClr val="1B1B1B"/>
              </a:solidFill>
            </a:endParaRPr>
          </a:p>
          <a:p>
            <a:pPr indent="0" lvl="0" marL="0" rtl="0" algn="ctr">
              <a:spcBef>
                <a:spcPts val="1200"/>
              </a:spcBef>
              <a:spcAft>
                <a:spcPts val="0"/>
              </a:spcAft>
              <a:buNone/>
            </a:pPr>
            <a:r>
              <a:rPr b="1" lang="en" sz="1500">
                <a:solidFill>
                  <a:srgbClr val="1B1B1B"/>
                </a:solidFill>
              </a:rPr>
              <a:t>Result after XOR: 30 23 27 32 28 19 C5 44 32 E8 14 D1 7A E2 13 0B</a:t>
            </a:r>
            <a:endParaRPr b="1" sz="1500">
              <a:solidFill>
                <a:srgbClr val="1B1B1B"/>
              </a:solidFill>
            </a:endParaRPr>
          </a:p>
          <a:p>
            <a:pPr indent="0" lvl="0" marL="0" rtl="0" algn="l">
              <a:spcBef>
                <a:spcPts val="1200"/>
              </a:spcBef>
              <a:spcAft>
                <a:spcPts val="1200"/>
              </a:spcAft>
              <a:buNone/>
            </a:pPr>
            <a:r>
              <a:t/>
            </a:r>
            <a:endParaRPr/>
          </a:p>
        </p:txBody>
      </p:sp>
      <p:sp>
        <p:nvSpPr>
          <p:cNvPr id="407" name="Google Shape;407;g25f333e0388_1_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408" name="Google Shape;408;g25f333e0388_1_55"/>
          <p:cNvCxnSpPr/>
          <p:nvPr/>
        </p:nvCxnSpPr>
        <p:spPr>
          <a:xfrm flipH="1">
            <a:off x="4569025" y="3705800"/>
            <a:ext cx="6000" cy="357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g25f333e0388_1_13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Decryption Methodology - AES  (128 bits)</a:t>
            </a:r>
            <a:endParaRPr/>
          </a:p>
        </p:txBody>
      </p:sp>
      <p:sp>
        <p:nvSpPr>
          <p:cNvPr id="414" name="Google Shape;414;g25f333e0388_1_1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15" name="Google Shape;415;g25f333e0388_1_130"/>
          <p:cNvSpPr txBox="1"/>
          <p:nvPr/>
        </p:nvSpPr>
        <p:spPr>
          <a:xfrm>
            <a:off x="107150" y="1321600"/>
            <a:ext cx="8941500" cy="37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Roboto"/>
                <a:ea typeface="Roboto"/>
                <a:cs typeface="Roboto"/>
                <a:sym typeface="Roboto"/>
              </a:rPr>
              <a:t>3. Main Round: </a:t>
            </a:r>
            <a:endParaRPr b="1"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After the initial stage, the XOR result will be arranged in a 4x4 matrix format, the following steps will be repeated 10 times with different round keys. First iteration is explained: (Working shown only for first 16 bits of the key)</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We need to perform the inverse of the SubBytes, ShiftRows, MixColumns, and AddRoundKey steps for each round in reverse order.</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b="1" lang="en" sz="1500">
                <a:latin typeface="Roboto"/>
                <a:ea typeface="Roboto"/>
                <a:cs typeface="Roboto"/>
                <a:sym typeface="Roboto"/>
              </a:rPr>
              <a:t>Example for Round 10 (Decryption):</a:t>
            </a:r>
            <a:endParaRPr b="1" sz="1500">
              <a:latin typeface="Roboto"/>
              <a:ea typeface="Roboto"/>
              <a:cs typeface="Roboto"/>
              <a:sym typeface="Roboto"/>
            </a:endParaRPr>
          </a:p>
          <a:p>
            <a:pPr indent="-323850" lvl="0" marL="457200" rtl="0" algn="l">
              <a:spcBef>
                <a:spcPts val="0"/>
              </a:spcBef>
              <a:spcAft>
                <a:spcPts val="0"/>
              </a:spcAft>
              <a:buSzPts val="1500"/>
              <a:buFont typeface="Roboto"/>
              <a:buAutoNum type="alphaLcPeriod"/>
            </a:pPr>
            <a:r>
              <a:rPr b="1" lang="en" sz="1500">
                <a:latin typeface="Roboto"/>
                <a:ea typeface="Roboto"/>
                <a:cs typeface="Roboto"/>
                <a:sym typeface="Roboto"/>
              </a:rPr>
              <a:t>Inverse AddRoundKey:  </a:t>
            </a:r>
            <a:endParaRPr b="1" sz="1500">
              <a:latin typeface="Roboto"/>
              <a:ea typeface="Roboto"/>
              <a:cs typeface="Roboto"/>
              <a:sym typeface="Roboto"/>
            </a:endParaRPr>
          </a:p>
          <a:p>
            <a:pPr indent="0" lvl="0" marL="0" rtl="0" algn="l">
              <a:spcBef>
                <a:spcPts val="0"/>
              </a:spcBef>
              <a:spcAft>
                <a:spcPts val="0"/>
              </a:spcAft>
              <a:buNone/>
            </a:pPr>
            <a:r>
              <a:rPr lang="en" sz="1500">
                <a:latin typeface="Roboto"/>
                <a:ea typeface="Roboto"/>
                <a:cs typeface="Roboto"/>
                <a:sym typeface="Roboto"/>
              </a:rPr>
              <a:t>In this step, the ciphertext is XORed with the last round key to retrieve the state matrix after the main rounds of encryption. </a:t>
            </a:r>
            <a:endParaRPr sz="1500">
              <a:latin typeface="Roboto"/>
              <a:ea typeface="Roboto"/>
              <a:cs typeface="Roboto"/>
              <a:sym typeface="Roboto"/>
            </a:endParaRPr>
          </a:p>
          <a:p>
            <a:pPr indent="0" lvl="0" marL="0" rtl="0" algn="l">
              <a:spcBef>
                <a:spcPts val="0"/>
              </a:spcBef>
              <a:spcAft>
                <a:spcPts val="0"/>
              </a:spcAft>
              <a:buNone/>
            </a:pPr>
            <a:r>
              <a:rPr lang="en" sz="1500">
                <a:latin typeface="Roboto"/>
                <a:ea typeface="Roboto"/>
                <a:cs typeface="Roboto"/>
                <a:sym typeface="Roboto"/>
              </a:rPr>
              <a:t>The final round key used for decryption is the same as the first round key used for encryption.</a:t>
            </a:r>
            <a:endParaRPr sz="1500">
              <a:latin typeface="Roboto"/>
              <a:ea typeface="Roboto"/>
              <a:cs typeface="Roboto"/>
              <a:sym typeface="Roboto"/>
            </a:endParaRPr>
          </a:p>
          <a:p>
            <a:pPr indent="0" lvl="0" marL="0" rtl="0" algn="ctr">
              <a:spcBef>
                <a:spcPts val="0"/>
              </a:spcBef>
              <a:spcAft>
                <a:spcPts val="0"/>
              </a:spcAft>
              <a:buNone/>
            </a:pPr>
            <a:r>
              <a:rPr b="1" lang="en" sz="1500">
                <a:latin typeface="Roboto"/>
                <a:ea typeface="Roboto"/>
                <a:cs typeface="Roboto"/>
                <a:sym typeface="Roboto"/>
              </a:rPr>
              <a:t>Matrix generated after Inverse AddRoundKey:</a:t>
            </a:r>
            <a:endParaRPr b="1" sz="1500">
              <a:latin typeface="Roboto"/>
              <a:ea typeface="Roboto"/>
              <a:cs typeface="Roboto"/>
              <a:sym typeface="Roboto"/>
            </a:endParaRPr>
          </a:p>
          <a:p>
            <a:pPr indent="0" lvl="0" marL="0" rtl="0" algn="ctr">
              <a:spcBef>
                <a:spcPts val="0"/>
              </a:spcBef>
              <a:spcAft>
                <a:spcPts val="0"/>
              </a:spcAft>
              <a:buNone/>
            </a:pPr>
            <a:r>
              <a:rPr b="1" lang="en" sz="1500">
                <a:latin typeface="Roboto"/>
                <a:ea typeface="Roboto"/>
                <a:cs typeface="Roboto"/>
                <a:sym typeface="Roboto"/>
              </a:rPr>
              <a:t>30 23 27 32</a:t>
            </a:r>
            <a:endParaRPr b="1" sz="1500">
              <a:latin typeface="Roboto"/>
              <a:ea typeface="Roboto"/>
              <a:cs typeface="Roboto"/>
              <a:sym typeface="Roboto"/>
            </a:endParaRPr>
          </a:p>
          <a:p>
            <a:pPr indent="0" lvl="0" marL="0" rtl="0" algn="ctr">
              <a:spcBef>
                <a:spcPts val="0"/>
              </a:spcBef>
              <a:spcAft>
                <a:spcPts val="0"/>
              </a:spcAft>
              <a:buNone/>
            </a:pPr>
            <a:r>
              <a:rPr b="1" lang="en" sz="1500">
                <a:latin typeface="Roboto"/>
                <a:ea typeface="Roboto"/>
                <a:cs typeface="Roboto"/>
                <a:sym typeface="Roboto"/>
              </a:rPr>
              <a:t>28 19 C5 44</a:t>
            </a:r>
            <a:endParaRPr b="1" sz="1500">
              <a:latin typeface="Roboto"/>
              <a:ea typeface="Roboto"/>
              <a:cs typeface="Roboto"/>
              <a:sym typeface="Roboto"/>
            </a:endParaRPr>
          </a:p>
          <a:p>
            <a:pPr indent="0" lvl="0" marL="0" rtl="0" algn="ctr">
              <a:spcBef>
                <a:spcPts val="0"/>
              </a:spcBef>
              <a:spcAft>
                <a:spcPts val="0"/>
              </a:spcAft>
              <a:buNone/>
            </a:pPr>
            <a:r>
              <a:rPr b="1" lang="en" sz="1500">
                <a:latin typeface="Roboto"/>
                <a:ea typeface="Roboto"/>
                <a:cs typeface="Roboto"/>
                <a:sym typeface="Roboto"/>
              </a:rPr>
              <a:t>32 E8 14 D1</a:t>
            </a:r>
            <a:endParaRPr b="1" sz="1500">
              <a:latin typeface="Roboto"/>
              <a:ea typeface="Roboto"/>
              <a:cs typeface="Roboto"/>
              <a:sym typeface="Roboto"/>
            </a:endParaRPr>
          </a:p>
          <a:p>
            <a:pPr indent="0" lvl="0" marL="0" rtl="0" algn="ctr">
              <a:spcBef>
                <a:spcPts val="0"/>
              </a:spcBef>
              <a:spcAft>
                <a:spcPts val="0"/>
              </a:spcAft>
              <a:buNone/>
            </a:pPr>
            <a:r>
              <a:rPr b="1" lang="en" sz="1500">
                <a:latin typeface="Roboto"/>
                <a:ea typeface="Roboto"/>
                <a:cs typeface="Roboto"/>
                <a:sym typeface="Roboto"/>
              </a:rPr>
              <a:t>7A E2 13 0B</a:t>
            </a:r>
            <a:endParaRPr b="1" sz="1500">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g25f333e0388_1_14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Decryption Methodology - AES  (128 bits)</a:t>
            </a:r>
            <a:endParaRPr/>
          </a:p>
        </p:txBody>
      </p:sp>
      <p:sp>
        <p:nvSpPr>
          <p:cNvPr id="421" name="Google Shape;421;g25f333e0388_1_1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22" name="Google Shape;422;g25f333e0388_1_146"/>
          <p:cNvSpPr txBox="1"/>
          <p:nvPr/>
        </p:nvSpPr>
        <p:spPr>
          <a:xfrm>
            <a:off x="119075" y="1381125"/>
            <a:ext cx="8953500" cy="359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Roboto"/>
                <a:ea typeface="Roboto"/>
                <a:cs typeface="Roboto"/>
                <a:sym typeface="Roboto"/>
              </a:rPr>
              <a:t> 3. Main Round: </a:t>
            </a:r>
            <a:endParaRPr b="1" sz="1500">
              <a:latin typeface="Roboto"/>
              <a:ea typeface="Roboto"/>
              <a:cs typeface="Roboto"/>
              <a:sym typeface="Roboto"/>
            </a:endParaRPr>
          </a:p>
          <a:p>
            <a:pPr indent="0" lvl="0" marL="0" rtl="0" algn="l">
              <a:spcBef>
                <a:spcPts val="0"/>
              </a:spcBef>
              <a:spcAft>
                <a:spcPts val="0"/>
              </a:spcAft>
              <a:buNone/>
            </a:pPr>
            <a:r>
              <a:rPr b="1" lang="en" sz="1500">
                <a:latin typeface="Roboto"/>
                <a:ea typeface="Roboto"/>
                <a:cs typeface="Roboto"/>
                <a:sym typeface="Roboto"/>
              </a:rPr>
              <a:t> b. Inverse MixColumns:</a:t>
            </a:r>
            <a:endParaRPr b="1"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In this step, the columns of the state matrix are mixed using a fixed inverse mixing matrix through matrix multiplication. </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This step provides diffusion and ensures that one byte's change affects multiple bytes in the previous round.</a:t>
            </a:r>
            <a:endParaRPr sz="1500">
              <a:latin typeface="Roboto"/>
              <a:ea typeface="Roboto"/>
              <a:cs typeface="Roboto"/>
              <a:sym typeface="Roboto"/>
            </a:endParaRPr>
          </a:p>
          <a:p>
            <a:pPr indent="0" lvl="0" marL="457200" rtl="0" algn="l">
              <a:spcBef>
                <a:spcPts val="0"/>
              </a:spcBef>
              <a:spcAft>
                <a:spcPts val="0"/>
              </a:spcAft>
              <a:buNone/>
            </a:pPr>
            <a:r>
              <a:t/>
            </a:r>
            <a:endParaRPr sz="1500">
              <a:latin typeface="Roboto"/>
              <a:ea typeface="Roboto"/>
              <a:cs typeface="Roboto"/>
              <a:sym typeface="Roboto"/>
            </a:endParaRPr>
          </a:p>
          <a:p>
            <a:pPr indent="0" lvl="0" marL="0" rtl="0" algn="ctr">
              <a:spcBef>
                <a:spcPts val="0"/>
              </a:spcBef>
              <a:spcAft>
                <a:spcPts val="0"/>
              </a:spcAft>
              <a:buNone/>
            </a:pPr>
            <a:r>
              <a:rPr b="1" lang="en" sz="1500">
                <a:latin typeface="Roboto"/>
                <a:ea typeface="Roboto"/>
                <a:cs typeface="Roboto"/>
                <a:sym typeface="Roboto"/>
              </a:rPr>
              <a:t>Matrix after Inverse MixColumns:</a:t>
            </a:r>
            <a:endParaRPr b="1" sz="1500">
              <a:latin typeface="Roboto"/>
              <a:ea typeface="Roboto"/>
              <a:cs typeface="Roboto"/>
              <a:sym typeface="Roboto"/>
            </a:endParaRPr>
          </a:p>
          <a:p>
            <a:pPr indent="0" lvl="0" marL="0" rtl="0" algn="ctr">
              <a:spcBef>
                <a:spcPts val="0"/>
              </a:spcBef>
              <a:spcAft>
                <a:spcPts val="0"/>
              </a:spcAft>
              <a:buNone/>
            </a:pPr>
            <a:r>
              <a:rPr b="1" lang="en" sz="1500">
                <a:latin typeface="Roboto"/>
                <a:ea typeface="Roboto"/>
                <a:cs typeface="Roboto"/>
                <a:sym typeface="Roboto"/>
              </a:rPr>
              <a:t>A4 1F 3F 58</a:t>
            </a:r>
            <a:endParaRPr b="1" sz="1500">
              <a:latin typeface="Roboto"/>
              <a:ea typeface="Roboto"/>
              <a:cs typeface="Roboto"/>
              <a:sym typeface="Roboto"/>
            </a:endParaRPr>
          </a:p>
          <a:p>
            <a:pPr indent="0" lvl="0" marL="0" rtl="0" algn="ctr">
              <a:spcBef>
                <a:spcPts val="0"/>
              </a:spcBef>
              <a:spcAft>
                <a:spcPts val="0"/>
              </a:spcAft>
              <a:buNone/>
            </a:pPr>
            <a:r>
              <a:rPr b="1" lang="en" sz="1500">
                <a:latin typeface="Roboto"/>
                <a:ea typeface="Roboto"/>
                <a:cs typeface="Roboto"/>
                <a:sym typeface="Roboto"/>
              </a:rPr>
              <a:t>F1 5F 2A 5D</a:t>
            </a:r>
            <a:endParaRPr b="1" sz="1500">
              <a:latin typeface="Roboto"/>
              <a:ea typeface="Roboto"/>
              <a:cs typeface="Roboto"/>
              <a:sym typeface="Roboto"/>
            </a:endParaRPr>
          </a:p>
          <a:p>
            <a:pPr indent="0" lvl="0" marL="0" rtl="0" algn="ctr">
              <a:spcBef>
                <a:spcPts val="0"/>
              </a:spcBef>
              <a:spcAft>
                <a:spcPts val="0"/>
              </a:spcAft>
              <a:buNone/>
            </a:pPr>
            <a:r>
              <a:rPr b="1" lang="en" sz="1500">
                <a:latin typeface="Roboto"/>
                <a:ea typeface="Roboto"/>
                <a:cs typeface="Roboto"/>
                <a:sym typeface="Roboto"/>
              </a:rPr>
              <a:t>0F 71 D3 25</a:t>
            </a:r>
            <a:endParaRPr b="1" sz="1500">
              <a:latin typeface="Roboto"/>
              <a:ea typeface="Roboto"/>
              <a:cs typeface="Roboto"/>
              <a:sym typeface="Roboto"/>
            </a:endParaRPr>
          </a:p>
          <a:p>
            <a:pPr indent="0" lvl="0" marL="0" rtl="0" algn="ctr">
              <a:spcBef>
                <a:spcPts val="0"/>
              </a:spcBef>
              <a:spcAft>
                <a:spcPts val="0"/>
              </a:spcAft>
              <a:buNone/>
            </a:pPr>
            <a:r>
              <a:rPr b="1" lang="en" sz="1500">
                <a:latin typeface="Roboto"/>
                <a:ea typeface="Roboto"/>
                <a:cs typeface="Roboto"/>
                <a:sym typeface="Roboto"/>
              </a:rPr>
              <a:t>8E E0 6A 6C</a:t>
            </a:r>
            <a:endParaRPr b="1" sz="1500">
              <a:latin typeface="Roboto"/>
              <a:ea typeface="Roboto"/>
              <a:cs typeface="Roboto"/>
              <a:sym typeface="Roboto"/>
            </a:endParaRPr>
          </a:p>
          <a:p>
            <a:pPr indent="0" lvl="0" marL="0" rtl="0" algn="ctr">
              <a:spcBef>
                <a:spcPts val="0"/>
              </a:spcBef>
              <a:spcAft>
                <a:spcPts val="0"/>
              </a:spcAft>
              <a:buNone/>
            </a:pPr>
            <a:r>
              <a:t/>
            </a:r>
            <a:endParaRPr b="1" sz="1500">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g25f333e0388_1_15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Decryption Methodology - AES  (128 bits)</a:t>
            </a:r>
            <a:endParaRPr/>
          </a:p>
        </p:txBody>
      </p:sp>
      <p:sp>
        <p:nvSpPr>
          <p:cNvPr id="428" name="Google Shape;428;g25f333e0388_1_1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29" name="Google Shape;429;g25f333e0388_1_157"/>
          <p:cNvSpPr txBox="1"/>
          <p:nvPr/>
        </p:nvSpPr>
        <p:spPr>
          <a:xfrm>
            <a:off x="178600" y="1416850"/>
            <a:ext cx="8842500" cy="358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Roboto"/>
                <a:ea typeface="Roboto"/>
                <a:cs typeface="Roboto"/>
                <a:sym typeface="Roboto"/>
              </a:rPr>
              <a:t>3. Main Round: </a:t>
            </a:r>
            <a:endParaRPr b="1" sz="1500">
              <a:latin typeface="Roboto"/>
              <a:ea typeface="Roboto"/>
              <a:cs typeface="Roboto"/>
              <a:sym typeface="Roboto"/>
            </a:endParaRPr>
          </a:p>
          <a:p>
            <a:pPr indent="0" lvl="0" marL="0" rtl="0" algn="l">
              <a:spcBef>
                <a:spcPts val="0"/>
              </a:spcBef>
              <a:spcAft>
                <a:spcPts val="0"/>
              </a:spcAft>
              <a:buNone/>
            </a:pPr>
            <a:r>
              <a:rPr b="1" lang="en" sz="1500">
                <a:latin typeface="Roboto"/>
                <a:ea typeface="Roboto"/>
                <a:cs typeface="Roboto"/>
                <a:sym typeface="Roboto"/>
              </a:rPr>
              <a:t>c. Inverse ShiftRows: </a:t>
            </a:r>
            <a:endParaRPr b="1"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The rows of the state matrix are cyclically shifted to the right. </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The first row remains unchanged. </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The second row is shifted one position to the right. </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The third row is shifted two positions to the right. </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The fourth row is shifted three positions to the right. This step undoes the effect of the ShiftRows step in encryption.</a:t>
            </a:r>
            <a:endParaRPr sz="1500">
              <a:latin typeface="Roboto"/>
              <a:ea typeface="Roboto"/>
              <a:cs typeface="Roboto"/>
              <a:sym typeface="Roboto"/>
            </a:endParaRPr>
          </a:p>
          <a:p>
            <a:pPr indent="457200" lvl="0" marL="2286000" rtl="0" algn="l">
              <a:spcBef>
                <a:spcPts val="0"/>
              </a:spcBef>
              <a:spcAft>
                <a:spcPts val="0"/>
              </a:spcAft>
              <a:buNone/>
            </a:pPr>
            <a:r>
              <a:t/>
            </a:r>
            <a:endParaRPr b="1" sz="1500">
              <a:latin typeface="Roboto"/>
              <a:ea typeface="Roboto"/>
              <a:cs typeface="Roboto"/>
              <a:sym typeface="Roboto"/>
            </a:endParaRPr>
          </a:p>
          <a:p>
            <a:pPr indent="457200" lvl="0" marL="1828800" rtl="0" algn="l">
              <a:spcBef>
                <a:spcPts val="0"/>
              </a:spcBef>
              <a:spcAft>
                <a:spcPts val="0"/>
              </a:spcAft>
              <a:buNone/>
            </a:pPr>
            <a:r>
              <a:rPr b="1" lang="en" sz="1500">
                <a:latin typeface="Roboto"/>
                <a:ea typeface="Roboto"/>
                <a:cs typeface="Roboto"/>
                <a:sym typeface="Roboto"/>
              </a:rPr>
              <a:t>                        Matrix after Inverse ShiftRows:</a:t>
            </a:r>
            <a:endParaRPr sz="1500">
              <a:latin typeface="Roboto"/>
              <a:ea typeface="Roboto"/>
              <a:cs typeface="Roboto"/>
              <a:sym typeface="Roboto"/>
            </a:endParaRPr>
          </a:p>
          <a:p>
            <a:pPr indent="0" lvl="0" marL="2743200" rtl="0" algn="l">
              <a:spcBef>
                <a:spcPts val="0"/>
              </a:spcBef>
              <a:spcAft>
                <a:spcPts val="0"/>
              </a:spcAft>
              <a:buNone/>
            </a:pPr>
            <a:r>
              <a:rPr b="1" lang="en" sz="1500">
                <a:latin typeface="Roboto"/>
                <a:ea typeface="Roboto"/>
                <a:cs typeface="Roboto"/>
                <a:sym typeface="Roboto"/>
              </a:rPr>
              <a:t>                            A4 5F D3 6C</a:t>
            </a:r>
            <a:endParaRPr b="1" sz="1500">
              <a:latin typeface="Roboto"/>
              <a:ea typeface="Roboto"/>
              <a:cs typeface="Roboto"/>
              <a:sym typeface="Roboto"/>
            </a:endParaRPr>
          </a:p>
          <a:p>
            <a:pPr indent="457200" lvl="0" marL="2286000" rtl="0" algn="l">
              <a:spcBef>
                <a:spcPts val="0"/>
              </a:spcBef>
              <a:spcAft>
                <a:spcPts val="0"/>
              </a:spcAft>
              <a:buNone/>
            </a:pPr>
            <a:r>
              <a:rPr b="1" lang="en" sz="1500">
                <a:latin typeface="Roboto"/>
                <a:ea typeface="Roboto"/>
                <a:cs typeface="Roboto"/>
                <a:sym typeface="Roboto"/>
              </a:rPr>
              <a:t>                            5D F1 5F 2A</a:t>
            </a:r>
            <a:endParaRPr b="1" sz="1500">
              <a:latin typeface="Roboto"/>
              <a:ea typeface="Roboto"/>
              <a:cs typeface="Roboto"/>
              <a:sym typeface="Roboto"/>
            </a:endParaRPr>
          </a:p>
          <a:p>
            <a:pPr indent="457200" lvl="0" marL="2286000" rtl="0" algn="l">
              <a:spcBef>
                <a:spcPts val="0"/>
              </a:spcBef>
              <a:spcAft>
                <a:spcPts val="0"/>
              </a:spcAft>
              <a:buNone/>
            </a:pPr>
            <a:r>
              <a:rPr b="1" lang="en" sz="1500">
                <a:latin typeface="Roboto"/>
                <a:ea typeface="Roboto"/>
                <a:cs typeface="Roboto"/>
                <a:sym typeface="Roboto"/>
              </a:rPr>
              <a:t>                            D3 25 0F 71</a:t>
            </a:r>
            <a:endParaRPr b="1" sz="1500">
              <a:latin typeface="Roboto"/>
              <a:ea typeface="Roboto"/>
              <a:cs typeface="Roboto"/>
              <a:sym typeface="Roboto"/>
            </a:endParaRPr>
          </a:p>
          <a:p>
            <a:pPr indent="457200" lvl="0" marL="2286000" rtl="0" algn="l">
              <a:spcBef>
                <a:spcPts val="0"/>
              </a:spcBef>
              <a:spcAft>
                <a:spcPts val="0"/>
              </a:spcAft>
              <a:buNone/>
            </a:pPr>
            <a:r>
              <a:rPr b="1" lang="en" sz="1500">
                <a:latin typeface="Roboto"/>
                <a:ea typeface="Roboto"/>
                <a:cs typeface="Roboto"/>
                <a:sym typeface="Roboto"/>
              </a:rPr>
              <a:t>                            E0 6A 6C 8E</a:t>
            </a:r>
            <a:endParaRPr b="1" sz="1500">
              <a:latin typeface="Roboto"/>
              <a:ea typeface="Roboto"/>
              <a:cs typeface="Roboto"/>
              <a:sym typeface="Roboto"/>
            </a:endParaRPr>
          </a:p>
          <a:p>
            <a:pPr indent="0" lvl="0" marL="0" rtl="0" algn="l">
              <a:spcBef>
                <a:spcPts val="0"/>
              </a:spcBef>
              <a:spcAft>
                <a:spcPts val="0"/>
              </a:spcAft>
              <a:buNone/>
            </a:pPr>
            <a:r>
              <a:t/>
            </a:r>
            <a:endParaRPr sz="1500">
              <a:latin typeface="Roboto"/>
              <a:ea typeface="Roboto"/>
              <a:cs typeface="Roboto"/>
              <a:sym typeface="Roboto"/>
            </a:endParaRPr>
          </a:p>
        </p:txBody>
      </p:sp>
      <p:sp>
        <p:nvSpPr>
          <p:cNvPr id="430" name="Google Shape;430;g25f333e0388_1_157"/>
          <p:cNvSpPr txBox="1"/>
          <p:nvPr/>
        </p:nvSpPr>
        <p:spPr>
          <a:xfrm>
            <a:off x="1520325" y="3764350"/>
            <a:ext cx="1889700" cy="123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Roboto"/>
                <a:ea typeface="Roboto"/>
                <a:cs typeface="Roboto"/>
                <a:sym typeface="Roboto"/>
              </a:rPr>
              <a:t>A4 1F 3F 58</a:t>
            </a:r>
            <a:endParaRPr b="1" sz="1500">
              <a:latin typeface="Roboto"/>
              <a:ea typeface="Roboto"/>
              <a:cs typeface="Roboto"/>
              <a:sym typeface="Roboto"/>
            </a:endParaRPr>
          </a:p>
          <a:p>
            <a:pPr indent="0" lvl="0" marL="0" rtl="0" algn="ctr">
              <a:spcBef>
                <a:spcPts val="0"/>
              </a:spcBef>
              <a:spcAft>
                <a:spcPts val="0"/>
              </a:spcAft>
              <a:buNone/>
            </a:pPr>
            <a:r>
              <a:rPr b="1" lang="en" sz="1500">
                <a:latin typeface="Roboto"/>
                <a:ea typeface="Roboto"/>
                <a:cs typeface="Roboto"/>
                <a:sym typeface="Roboto"/>
              </a:rPr>
              <a:t>F1 5F 2A 5D</a:t>
            </a:r>
            <a:endParaRPr b="1" sz="1500">
              <a:latin typeface="Roboto"/>
              <a:ea typeface="Roboto"/>
              <a:cs typeface="Roboto"/>
              <a:sym typeface="Roboto"/>
            </a:endParaRPr>
          </a:p>
          <a:p>
            <a:pPr indent="0" lvl="0" marL="0" rtl="0" algn="ctr">
              <a:spcBef>
                <a:spcPts val="0"/>
              </a:spcBef>
              <a:spcAft>
                <a:spcPts val="0"/>
              </a:spcAft>
              <a:buNone/>
            </a:pPr>
            <a:r>
              <a:rPr b="1" lang="en" sz="1500">
                <a:latin typeface="Roboto"/>
                <a:ea typeface="Roboto"/>
                <a:cs typeface="Roboto"/>
                <a:sym typeface="Roboto"/>
              </a:rPr>
              <a:t>0F 71 D3 25</a:t>
            </a:r>
            <a:endParaRPr b="1" sz="1500">
              <a:latin typeface="Roboto"/>
              <a:ea typeface="Roboto"/>
              <a:cs typeface="Roboto"/>
              <a:sym typeface="Roboto"/>
            </a:endParaRPr>
          </a:p>
          <a:p>
            <a:pPr indent="0" lvl="0" marL="0" rtl="0" algn="ctr">
              <a:spcBef>
                <a:spcPts val="0"/>
              </a:spcBef>
              <a:spcAft>
                <a:spcPts val="0"/>
              </a:spcAft>
              <a:buNone/>
            </a:pPr>
            <a:r>
              <a:rPr b="1" lang="en" sz="1500">
                <a:latin typeface="Roboto"/>
                <a:ea typeface="Roboto"/>
                <a:cs typeface="Roboto"/>
                <a:sym typeface="Roboto"/>
              </a:rPr>
              <a:t>8E E0 6A 6C</a:t>
            </a:r>
            <a:endParaRPr>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g25f333e0388_1_16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Decryption Methodology - AES  (128 bits)</a:t>
            </a:r>
            <a:endParaRPr/>
          </a:p>
        </p:txBody>
      </p:sp>
      <p:sp>
        <p:nvSpPr>
          <p:cNvPr id="436" name="Google Shape;436;g25f333e0388_1_1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37" name="Google Shape;437;g25f333e0388_1_169"/>
          <p:cNvSpPr txBox="1"/>
          <p:nvPr/>
        </p:nvSpPr>
        <p:spPr>
          <a:xfrm>
            <a:off x="142875" y="1369225"/>
            <a:ext cx="8878200" cy="36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Roboto"/>
                <a:ea typeface="Roboto"/>
                <a:cs typeface="Roboto"/>
                <a:sym typeface="Roboto"/>
              </a:rPr>
              <a:t>3. Main Round: </a:t>
            </a:r>
            <a:endParaRPr b="1" sz="1500">
              <a:latin typeface="Roboto"/>
              <a:ea typeface="Roboto"/>
              <a:cs typeface="Roboto"/>
              <a:sym typeface="Roboto"/>
            </a:endParaRPr>
          </a:p>
          <a:p>
            <a:pPr indent="0" lvl="0" marL="0" rtl="0" algn="l">
              <a:spcBef>
                <a:spcPts val="0"/>
              </a:spcBef>
              <a:spcAft>
                <a:spcPts val="0"/>
              </a:spcAft>
              <a:buNone/>
            </a:pPr>
            <a:r>
              <a:rPr b="1" lang="en" sz="1500">
                <a:latin typeface="Roboto"/>
                <a:ea typeface="Roboto"/>
                <a:cs typeface="Roboto"/>
                <a:sym typeface="Roboto"/>
              </a:rPr>
              <a:t>d. Inverse SubBytes: </a:t>
            </a:r>
            <a:endParaRPr b="1"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In this step, each byte of the state matrix is replaced with a corresponding byte from the inverse S-box, a fixed substitution table used in decryption. </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The inverse S-box is designed to reverse the effect of the S-box used in encryption.</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The main rounds are performed in reverse order from the last round to the first round.</a:t>
            </a:r>
            <a:endParaRPr sz="1500">
              <a:latin typeface="Roboto"/>
              <a:ea typeface="Roboto"/>
              <a:cs typeface="Roboto"/>
              <a:sym typeface="Roboto"/>
            </a:endParaRPr>
          </a:p>
          <a:p>
            <a:pPr indent="0" lvl="0" marL="0" rtl="0" algn="l">
              <a:spcBef>
                <a:spcPts val="0"/>
              </a:spcBef>
              <a:spcAft>
                <a:spcPts val="0"/>
              </a:spcAft>
              <a:buNone/>
            </a:pPr>
            <a:r>
              <a:t/>
            </a:r>
            <a:endParaRPr b="1" sz="1500">
              <a:latin typeface="Roboto"/>
              <a:ea typeface="Roboto"/>
              <a:cs typeface="Roboto"/>
              <a:sym typeface="Roboto"/>
            </a:endParaRPr>
          </a:p>
          <a:p>
            <a:pPr indent="0" lvl="0" marL="0" rtl="0" algn="ctr">
              <a:spcBef>
                <a:spcPts val="0"/>
              </a:spcBef>
              <a:spcAft>
                <a:spcPts val="0"/>
              </a:spcAft>
              <a:buNone/>
            </a:pPr>
            <a:r>
              <a:rPr b="1" lang="en" sz="1500">
                <a:latin typeface="Roboto"/>
                <a:ea typeface="Roboto"/>
                <a:cs typeface="Roboto"/>
                <a:sym typeface="Roboto"/>
              </a:rPr>
              <a:t>Matrix after Inverse SubBytes: </a:t>
            </a:r>
            <a:endParaRPr b="1" sz="1500">
              <a:latin typeface="Roboto"/>
              <a:ea typeface="Roboto"/>
              <a:cs typeface="Roboto"/>
              <a:sym typeface="Roboto"/>
            </a:endParaRPr>
          </a:p>
          <a:p>
            <a:pPr indent="0" lvl="0" marL="0" rtl="0" algn="ctr">
              <a:spcBef>
                <a:spcPts val="0"/>
              </a:spcBef>
              <a:spcAft>
                <a:spcPts val="0"/>
              </a:spcAft>
              <a:buNone/>
            </a:pPr>
            <a:r>
              <a:rPr b="1" lang="en" sz="1500">
                <a:latin typeface="Roboto"/>
                <a:ea typeface="Roboto"/>
                <a:cs typeface="Roboto"/>
                <a:sym typeface="Roboto"/>
              </a:rPr>
              <a:t>4F C4 0D E8</a:t>
            </a:r>
            <a:endParaRPr b="1" sz="1500">
              <a:latin typeface="Roboto"/>
              <a:ea typeface="Roboto"/>
              <a:cs typeface="Roboto"/>
              <a:sym typeface="Roboto"/>
            </a:endParaRPr>
          </a:p>
          <a:p>
            <a:pPr indent="0" lvl="0" marL="0" rtl="0" algn="ctr">
              <a:spcBef>
                <a:spcPts val="0"/>
              </a:spcBef>
              <a:spcAft>
                <a:spcPts val="0"/>
              </a:spcAft>
              <a:buNone/>
            </a:pPr>
            <a:r>
              <a:rPr b="1" lang="en" sz="1500">
                <a:latin typeface="Roboto"/>
                <a:ea typeface="Roboto"/>
                <a:cs typeface="Roboto"/>
                <a:sym typeface="Roboto"/>
              </a:rPr>
              <a:t>CA 5E 72 3B</a:t>
            </a:r>
            <a:endParaRPr b="1" sz="1500">
              <a:latin typeface="Roboto"/>
              <a:ea typeface="Roboto"/>
              <a:cs typeface="Roboto"/>
              <a:sym typeface="Roboto"/>
            </a:endParaRPr>
          </a:p>
          <a:p>
            <a:pPr indent="0" lvl="0" marL="0" rtl="0" algn="ctr">
              <a:spcBef>
                <a:spcPts val="0"/>
              </a:spcBef>
              <a:spcAft>
                <a:spcPts val="0"/>
              </a:spcAft>
              <a:buNone/>
            </a:pPr>
            <a:r>
              <a:rPr b="1" lang="en" sz="1500">
                <a:latin typeface="Roboto"/>
                <a:ea typeface="Roboto"/>
                <a:cs typeface="Roboto"/>
                <a:sym typeface="Roboto"/>
              </a:rPr>
              <a:t>4D 46 91 5B</a:t>
            </a:r>
            <a:endParaRPr b="1" sz="1500">
              <a:latin typeface="Roboto"/>
              <a:ea typeface="Roboto"/>
              <a:cs typeface="Roboto"/>
              <a:sym typeface="Roboto"/>
            </a:endParaRPr>
          </a:p>
          <a:p>
            <a:pPr indent="0" lvl="0" marL="0" rtl="0" algn="ctr">
              <a:spcBef>
                <a:spcPts val="0"/>
              </a:spcBef>
              <a:spcAft>
                <a:spcPts val="0"/>
              </a:spcAft>
              <a:buNone/>
            </a:pPr>
            <a:r>
              <a:rPr b="1" lang="en" sz="1500">
                <a:latin typeface="Roboto"/>
                <a:ea typeface="Roboto"/>
                <a:cs typeface="Roboto"/>
                <a:sym typeface="Roboto"/>
              </a:rPr>
              <a:t>8A 7A 0A 29</a:t>
            </a:r>
            <a:endParaRPr b="1" sz="1500">
              <a:latin typeface="Roboto"/>
              <a:ea typeface="Roboto"/>
              <a:cs typeface="Roboto"/>
              <a:sym typeface="Roboto"/>
            </a:endParaRPr>
          </a:p>
          <a:p>
            <a:pPr indent="0" lvl="0" marL="0" rtl="0" algn="l">
              <a:spcBef>
                <a:spcPts val="0"/>
              </a:spcBef>
              <a:spcAft>
                <a:spcPts val="0"/>
              </a:spcAft>
              <a:buNone/>
            </a:pPr>
            <a:r>
              <a:t/>
            </a:r>
            <a:endParaRPr b="1" sz="1500">
              <a:latin typeface="Roboto"/>
              <a:ea typeface="Roboto"/>
              <a:cs typeface="Roboto"/>
              <a:sym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g25f333e0388_1_18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Decryption Methodology - AES  (128 bits)</a:t>
            </a:r>
            <a:endParaRPr/>
          </a:p>
        </p:txBody>
      </p:sp>
      <p:sp>
        <p:nvSpPr>
          <p:cNvPr id="443" name="Google Shape;443;g25f333e0388_1_18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44" name="Google Shape;444;g25f333e0388_1_187"/>
          <p:cNvSpPr txBox="1"/>
          <p:nvPr/>
        </p:nvSpPr>
        <p:spPr>
          <a:xfrm>
            <a:off x="132750" y="1321575"/>
            <a:ext cx="8878500" cy="36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Roboto"/>
                <a:ea typeface="Roboto"/>
                <a:cs typeface="Roboto"/>
                <a:sym typeface="Roboto"/>
              </a:rPr>
              <a:t>4</a:t>
            </a:r>
            <a:r>
              <a:rPr b="1" lang="en" sz="1500">
                <a:latin typeface="Roboto"/>
                <a:ea typeface="Roboto"/>
                <a:cs typeface="Roboto"/>
                <a:sym typeface="Roboto"/>
              </a:rPr>
              <a:t>. Initial Round: </a:t>
            </a:r>
            <a:endParaRPr b="1" sz="1500">
              <a:latin typeface="Roboto"/>
              <a:ea typeface="Roboto"/>
              <a:cs typeface="Roboto"/>
              <a:sym typeface="Roboto"/>
            </a:endParaRPr>
          </a:p>
          <a:p>
            <a:pPr indent="-330200" lvl="0" marL="457200" rtl="0" algn="l">
              <a:spcBef>
                <a:spcPts val="0"/>
              </a:spcBef>
              <a:spcAft>
                <a:spcPts val="0"/>
              </a:spcAft>
              <a:buSzPts val="1600"/>
              <a:buFont typeface="Roboto"/>
              <a:buChar char="●"/>
            </a:pPr>
            <a:r>
              <a:rPr lang="en" sz="1600">
                <a:latin typeface="Roboto"/>
                <a:ea typeface="Roboto"/>
                <a:cs typeface="Roboto"/>
                <a:sym typeface="Roboto"/>
              </a:rPr>
              <a:t>After the 9 iterations of main rounds, we have the state matrix after the initial round of encryption. </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 sz="1600">
                <a:latin typeface="Roboto"/>
                <a:ea typeface="Roboto"/>
                <a:cs typeface="Roboto"/>
                <a:sym typeface="Roboto"/>
              </a:rPr>
              <a:t>In the initial round of AES encryption, the plaintext is XORed with the first round key. </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 sz="1600">
                <a:latin typeface="Roboto"/>
                <a:ea typeface="Roboto"/>
                <a:cs typeface="Roboto"/>
                <a:sym typeface="Roboto"/>
              </a:rPr>
              <a:t>For decryption, we perform the inverse operation and XOR the state matrix with the first round key to obtain the original plaintext.</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 sz="1600">
                <a:latin typeface="Roboto"/>
                <a:ea typeface="Roboto"/>
                <a:cs typeface="Roboto"/>
                <a:sym typeface="Roboto"/>
              </a:rPr>
              <a:t>The decryption process is now complete, and the obtained plaintext is the same as the original plaintext that was encrypted using AES.</a:t>
            </a:r>
            <a:endParaRPr sz="1600">
              <a:latin typeface="Roboto"/>
              <a:ea typeface="Roboto"/>
              <a:cs typeface="Roboto"/>
              <a:sym typeface="Roboto"/>
            </a:endParaRPr>
          </a:p>
          <a:p>
            <a:pPr indent="0" lvl="0" marL="457200" rtl="0" algn="l">
              <a:spcBef>
                <a:spcPts val="0"/>
              </a:spcBef>
              <a:spcAft>
                <a:spcPts val="0"/>
              </a:spcAft>
              <a:buNone/>
            </a:pPr>
            <a:r>
              <a:rPr lang="en" sz="1600">
                <a:latin typeface="Roboto"/>
                <a:ea typeface="Roboto"/>
                <a:cs typeface="Roboto"/>
                <a:sym typeface="Roboto"/>
              </a:rPr>
              <a:t>							</a:t>
            </a:r>
            <a:endParaRPr sz="1600">
              <a:latin typeface="Roboto"/>
              <a:ea typeface="Roboto"/>
              <a:cs typeface="Roboto"/>
              <a:sym typeface="Roboto"/>
            </a:endParaRPr>
          </a:p>
          <a:p>
            <a:pPr indent="0" lvl="0" marL="457200" rtl="0" algn="l">
              <a:spcBef>
                <a:spcPts val="0"/>
              </a:spcBef>
              <a:spcAft>
                <a:spcPts val="0"/>
              </a:spcAft>
              <a:buNone/>
            </a:pPr>
            <a:r>
              <a:rPr lang="en" sz="1600">
                <a:latin typeface="Roboto"/>
                <a:ea typeface="Roboto"/>
                <a:cs typeface="Roboto"/>
                <a:sym typeface="Roboto"/>
              </a:rPr>
              <a:t>							</a:t>
            </a:r>
            <a:endParaRPr sz="1600">
              <a:latin typeface="Roboto"/>
              <a:ea typeface="Roboto"/>
              <a:cs typeface="Roboto"/>
              <a:sym typeface="Roboto"/>
            </a:endParaRPr>
          </a:p>
          <a:p>
            <a:pPr indent="0" lvl="0" marL="457200" rtl="0" algn="l">
              <a:spcBef>
                <a:spcPts val="0"/>
              </a:spcBef>
              <a:spcAft>
                <a:spcPts val="0"/>
              </a:spcAft>
              <a:buNone/>
            </a:pPr>
            <a:r>
              <a:rPr lang="en" sz="1600">
                <a:latin typeface="Roboto"/>
                <a:ea typeface="Roboto"/>
                <a:cs typeface="Roboto"/>
                <a:sym typeface="Roboto"/>
              </a:rPr>
              <a:t>						  </a:t>
            </a:r>
            <a:r>
              <a:rPr lang="en" sz="2800">
                <a:solidFill>
                  <a:srgbClr val="040C28"/>
                </a:solidFill>
              </a:rPr>
              <a:t>⊕ </a:t>
            </a:r>
            <a:r>
              <a:rPr lang="en" sz="1600">
                <a:solidFill>
                  <a:srgbClr val="040C28"/>
                </a:solidFill>
              </a:rPr>
              <a:t>    </a:t>
            </a:r>
            <a:endParaRPr sz="1600">
              <a:latin typeface="Roboto"/>
              <a:ea typeface="Roboto"/>
              <a:cs typeface="Roboto"/>
              <a:sym typeface="Roboto"/>
            </a:endParaRPr>
          </a:p>
          <a:p>
            <a:pPr indent="0" lvl="0" marL="0" rtl="0" algn="l">
              <a:spcBef>
                <a:spcPts val="0"/>
              </a:spcBef>
              <a:spcAft>
                <a:spcPts val="0"/>
              </a:spcAft>
              <a:buNone/>
            </a:pPr>
            <a:r>
              <a:t/>
            </a:r>
            <a:endParaRPr b="1" sz="1500">
              <a:latin typeface="Roboto"/>
              <a:ea typeface="Roboto"/>
              <a:cs typeface="Roboto"/>
              <a:sym typeface="Roboto"/>
            </a:endParaRPr>
          </a:p>
          <a:p>
            <a:pPr indent="0" lvl="0" marL="45720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t/>
            </a:r>
            <a:endParaRPr b="1" sz="1500">
              <a:latin typeface="Roboto"/>
              <a:ea typeface="Roboto"/>
              <a:cs typeface="Roboto"/>
              <a:sym typeface="Roboto"/>
            </a:endParaRPr>
          </a:p>
        </p:txBody>
      </p:sp>
      <p:sp>
        <p:nvSpPr>
          <p:cNvPr id="445" name="Google Shape;445;g25f333e0388_1_187"/>
          <p:cNvSpPr txBox="1"/>
          <p:nvPr/>
        </p:nvSpPr>
        <p:spPr>
          <a:xfrm>
            <a:off x="311725" y="3359425"/>
            <a:ext cx="3343200" cy="16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Roboto"/>
                <a:ea typeface="Roboto"/>
                <a:cs typeface="Roboto"/>
                <a:sym typeface="Roboto"/>
              </a:rPr>
              <a:t>RESULT AT ROUND 1 </a:t>
            </a:r>
            <a:endParaRPr b="1" sz="1500">
              <a:latin typeface="Roboto"/>
              <a:ea typeface="Roboto"/>
              <a:cs typeface="Roboto"/>
              <a:sym typeface="Roboto"/>
            </a:endParaRPr>
          </a:p>
          <a:p>
            <a:pPr indent="0" lvl="0" marL="0" rtl="0" algn="ctr">
              <a:spcBef>
                <a:spcPts val="0"/>
              </a:spcBef>
              <a:spcAft>
                <a:spcPts val="0"/>
              </a:spcAft>
              <a:buNone/>
            </a:pPr>
            <a:r>
              <a:rPr b="1" lang="en" sz="1500">
                <a:latin typeface="Roboto"/>
                <a:ea typeface="Roboto"/>
                <a:cs typeface="Roboto"/>
                <a:sym typeface="Roboto"/>
              </a:rPr>
              <a:t>(Iteration - 9 till Iteration -1) </a:t>
            </a:r>
            <a:endParaRPr b="1" sz="1500">
              <a:latin typeface="Roboto"/>
              <a:ea typeface="Roboto"/>
              <a:cs typeface="Roboto"/>
              <a:sym typeface="Roboto"/>
            </a:endParaRPr>
          </a:p>
          <a:p>
            <a:pPr indent="0" lvl="0" marL="457200" rtl="0" algn="ctr">
              <a:spcBef>
                <a:spcPts val="0"/>
              </a:spcBef>
              <a:spcAft>
                <a:spcPts val="0"/>
              </a:spcAft>
              <a:buNone/>
            </a:pPr>
            <a:r>
              <a:rPr b="1" lang="en">
                <a:latin typeface="Roboto"/>
                <a:ea typeface="Roboto"/>
                <a:cs typeface="Roboto"/>
                <a:sym typeface="Roboto"/>
              </a:rPr>
              <a:t>D6 1B 24 94</a:t>
            </a:r>
            <a:endParaRPr b="1">
              <a:latin typeface="Roboto"/>
              <a:ea typeface="Roboto"/>
              <a:cs typeface="Roboto"/>
              <a:sym typeface="Roboto"/>
            </a:endParaRPr>
          </a:p>
          <a:p>
            <a:pPr indent="0" lvl="0" marL="457200" rtl="0" algn="ctr">
              <a:spcBef>
                <a:spcPts val="0"/>
              </a:spcBef>
              <a:spcAft>
                <a:spcPts val="0"/>
              </a:spcAft>
              <a:buNone/>
            </a:pPr>
            <a:r>
              <a:rPr b="1" lang="en">
                <a:latin typeface="Roboto"/>
                <a:ea typeface="Roboto"/>
                <a:cs typeface="Roboto"/>
                <a:sym typeface="Roboto"/>
              </a:rPr>
              <a:t>ED 69 5C 8B</a:t>
            </a:r>
            <a:endParaRPr b="1">
              <a:latin typeface="Roboto"/>
              <a:ea typeface="Roboto"/>
              <a:cs typeface="Roboto"/>
              <a:sym typeface="Roboto"/>
            </a:endParaRPr>
          </a:p>
          <a:p>
            <a:pPr indent="0" lvl="0" marL="457200" rtl="0" algn="ctr">
              <a:spcBef>
                <a:spcPts val="0"/>
              </a:spcBef>
              <a:spcAft>
                <a:spcPts val="0"/>
              </a:spcAft>
              <a:buNone/>
            </a:pPr>
            <a:r>
              <a:rPr b="1" lang="en">
                <a:latin typeface="Roboto"/>
                <a:ea typeface="Roboto"/>
                <a:cs typeface="Roboto"/>
                <a:sym typeface="Roboto"/>
              </a:rPr>
              <a:t>B5 39 72 2B</a:t>
            </a:r>
            <a:endParaRPr b="1">
              <a:latin typeface="Roboto"/>
              <a:ea typeface="Roboto"/>
              <a:cs typeface="Roboto"/>
              <a:sym typeface="Roboto"/>
            </a:endParaRPr>
          </a:p>
          <a:p>
            <a:pPr indent="0" lvl="0" marL="457200" rtl="0" algn="ctr">
              <a:spcBef>
                <a:spcPts val="0"/>
              </a:spcBef>
              <a:spcAft>
                <a:spcPts val="0"/>
              </a:spcAft>
              <a:buNone/>
            </a:pPr>
            <a:r>
              <a:rPr b="1" lang="en">
                <a:latin typeface="Roboto"/>
                <a:ea typeface="Roboto"/>
                <a:cs typeface="Roboto"/>
                <a:sym typeface="Roboto"/>
              </a:rPr>
              <a:t>32 5B 2C 1A</a:t>
            </a:r>
            <a:endParaRPr b="1">
              <a:latin typeface="Roboto"/>
              <a:ea typeface="Roboto"/>
              <a:cs typeface="Roboto"/>
              <a:sym typeface="Roboto"/>
            </a:endParaRPr>
          </a:p>
          <a:p>
            <a:pPr indent="0" lvl="0" marL="457200" rtl="0" algn="ctr">
              <a:spcBef>
                <a:spcPts val="0"/>
              </a:spcBef>
              <a:spcAft>
                <a:spcPts val="0"/>
              </a:spcAft>
              <a:buNone/>
            </a:pPr>
            <a:r>
              <a:t/>
            </a:r>
            <a:endParaRPr b="1">
              <a:latin typeface="Roboto"/>
              <a:ea typeface="Roboto"/>
              <a:cs typeface="Roboto"/>
              <a:sym typeface="Roboto"/>
            </a:endParaRPr>
          </a:p>
        </p:txBody>
      </p:sp>
      <p:sp>
        <p:nvSpPr>
          <p:cNvPr id="446" name="Google Shape;446;g25f333e0388_1_187"/>
          <p:cNvSpPr txBox="1"/>
          <p:nvPr/>
        </p:nvSpPr>
        <p:spPr>
          <a:xfrm>
            <a:off x="4063375" y="3490225"/>
            <a:ext cx="1928700" cy="143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Roboto"/>
                <a:ea typeface="Roboto"/>
                <a:cs typeface="Roboto"/>
                <a:sym typeface="Roboto"/>
              </a:rPr>
              <a:t>ROUND-1 KEY: </a:t>
            </a:r>
            <a:endParaRPr b="1" sz="1500">
              <a:latin typeface="Roboto"/>
              <a:ea typeface="Roboto"/>
              <a:cs typeface="Roboto"/>
              <a:sym typeface="Roboto"/>
            </a:endParaRPr>
          </a:p>
          <a:p>
            <a:pPr indent="0" lvl="0" marL="0" rtl="0" algn="ctr">
              <a:spcBef>
                <a:spcPts val="1200"/>
              </a:spcBef>
              <a:spcAft>
                <a:spcPts val="1200"/>
              </a:spcAft>
              <a:buNone/>
            </a:pPr>
            <a:r>
              <a:rPr b="1" lang="en" sz="1500">
                <a:latin typeface="Roboto"/>
                <a:ea typeface="Roboto"/>
                <a:cs typeface="Roboto"/>
                <a:sym typeface="Roboto"/>
              </a:rPr>
              <a:t>54ef3e4f5df1a0a867cbf3f57b124bbd</a:t>
            </a:r>
            <a:endParaRPr b="1" sz="1300">
              <a:latin typeface="Roboto"/>
              <a:ea typeface="Roboto"/>
              <a:cs typeface="Roboto"/>
              <a:sym typeface="Roboto"/>
            </a:endParaRPr>
          </a:p>
        </p:txBody>
      </p:sp>
      <p:cxnSp>
        <p:nvCxnSpPr>
          <p:cNvPr id="447" name="Google Shape;447;g25f333e0388_1_187"/>
          <p:cNvCxnSpPr>
            <a:stCxn id="446" idx="3"/>
          </p:cNvCxnSpPr>
          <p:nvPr/>
        </p:nvCxnSpPr>
        <p:spPr>
          <a:xfrm>
            <a:off x="5992075" y="4208125"/>
            <a:ext cx="617400" cy="2100"/>
          </a:xfrm>
          <a:prstGeom prst="straightConnector1">
            <a:avLst/>
          </a:prstGeom>
          <a:noFill/>
          <a:ln cap="flat" cmpd="sng" w="9525">
            <a:solidFill>
              <a:srgbClr val="1B1B1B"/>
            </a:solidFill>
            <a:prstDash val="solid"/>
            <a:round/>
            <a:headEnd len="med" w="med" type="none"/>
            <a:tailEnd len="med" w="med" type="triangle"/>
          </a:ln>
        </p:spPr>
      </p:cxnSp>
      <p:sp>
        <p:nvSpPr>
          <p:cNvPr id="448" name="Google Shape;448;g25f333e0388_1_187"/>
          <p:cNvSpPr txBox="1"/>
          <p:nvPr/>
        </p:nvSpPr>
        <p:spPr>
          <a:xfrm>
            <a:off x="6699325" y="3462325"/>
            <a:ext cx="2133000" cy="149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RESULT</a:t>
            </a:r>
            <a:endParaRPr b="1">
              <a:latin typeface="Roboto"/>
              <a:ea typeface="Roboto"/>
              <a:cs typeface="Roboto"/>
              <a:sym typeface="Roboto"/>
            </a:endParaRPr>
          </a:p>
          <a:p>
            <a:pPr indent="0" lvl="0" marL="0" rtl="0" algn="ctr">
              <a:spcBef>
                <a:spcPts val="0"/>
              </a:spcBef>
              <a:spcAft>
                <a:spcPts val="0"/>
              </a:spcAft>
              <a:buNone/>
            </a:pPr>
            <a:r>
              <a:rPr b="1" lang="en">
                <a:latin typeface="Roboto"/>
                <a:ea typeface="Roboto"/>
                <a:cs typeface="Roboto"/>
                <a:sym typeface="Roboto"/>
              </a:rPr>
              <a:t>90 95 9E 64</a:t>
            </a:r>
            <a:endParaRPr b="1">
              <a:latin typeface="Roboto"/>
              <a:ea typeface="Roboto"/>
              <a:cs typeface="Roboto"/>
              <a:sym typeface="Roboto"/>
            </a:endParaRPr>
          </a:p>
          <a:p>
            <a:pPr indent="0" lvl="0" marL="0" rtl="0" algn="ctr">
              <a:spcBef>
                <a:spcPts val="0"/>
              </a:spcBef>
              <a:spcAft>
                <a:spcPts val="0"/>
              </a:spcAft>
              <a:buNone/>
            </a:pPr>
            <a:r>
              <a:rPr b="1" lang="en">
                <a:latin typeface="Roboto"/>
                <a:ea typeface="Roboto"/>
                <a:cs typeface="Roboto"/>
                <a:sym typeface="Roboto"/>
              </a:rPr>
              <a:t>D8 8C 0F 9D</a:t>
            </a:r>
            <a:endParaRPr b="1">
              <a:latin typeface="Roboto"/>
              <a:ea typeface="Roboto"/>
              <a:cs typeface="Roboto"/>
              <a:sym typeface="Roboto"/>
            </a:endParaRPr>
          </a:p>
          <a:p>
            <a:pPr indent="0" lvl="0" marL="0" rtl="0" algn="ctr">
              <a:spcBef>
                <a:spcPts val="0"/>
              </a:spcBef>
              <a:spcAft>
                <a:spcPts val="0"/>
              </a:spcAft>
              <a:buNone/>
            </a:pPr>
            <a:r>
              <a:rPr b="1" lang="en">
                <a:latin typeface="Roboto"/>
                <a:ea typeface="Roboto"/>
                <a:cs typeface="Roboto"/>
                <a:sym typeface="Roboto"/>
              </a:rPr>
              <a:t>DE E6 0D 58</a:t>
            </a:r>
            <a:endParaRPr b="1">
              <a:latin typeface="Roboto"/>
              <a:ea typeface="Roboto"/>
              <a:cs typeface="Roboto"/>
              <a:sym typeface="Roboto"/>
            </a:endParaRPr>
          </a:p>
          <a:p>
            <a:pPr indent="0" lvl="0" marL="0" rtl="0" algn="ctr">
              <a:spcBef>
                <a:spcPts val="0"/>
              </a:spcBef>
              <a:spcAft>
                <a:spcPts val="0"/>
              </a:spcAft>
              <a:buNone/>
            </a:pPr>
            <a:r>
              <a:rPr b="1" lang="en">
                <a:latin typeface="Roboto"/>
                <a:ea typeface="Roboto"/>
                <a:cs typeface="Roboto"/>
                <a:sym typeface="Roboto"/>
              </a:rPr>
              <a:t>C3 B9 32 B0</a:t>
            </a:r>
            <a:endParaRPr b="1">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5"/>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Problem Definition</a:t>
            </a:r>
            <a:endParaRPr/>
          </a:p>
        </p:txBody>
      </p:sp>
      <p:sp>
        <p:nvSpPr>
          <p:cNvPr id="96" name="Google Shape;96;p5"/>
          <p:cNvSpPr txBox="1"/>
          <p:nvPr>
            <p:ph idx="1" type="body"/>
          </p:nvPr>
        </p:nvSpPr>
        <p:spPr>
          <a:xfrm>
            <a:off x="252850" y="1553850"/>
            <a:ext cx="8520600" cy="30282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SzPts val="1300"/>
              <a:buNone/>
            </a:pPr>
            <a:r>
              <a:rPr b="1" lang="en" sz="1600">
                <a:solidFill>
                  <a:srgbClr val="000000"/>
                </a:solidFill>
              </a:rPr>
              <a:t>To develop a Mobile/Desktop Application which will include the following </a:t>
            </a:r>
            <a:r>
              <a:rPr b="1" lang="en" sz="1600">
                <a:solidFill>
                  <a:srgbClr val="000000"/>
                </a:solidFill>
              </a:rPr>
              <a:t>f</a:t>
            </a:r>
            <a:r>
              <a:rPr b="1" lang="en" sz="1600">
                <a:solidFill>
                  <a:srgbClr val="000000"/>
                </a:solidFill>
              </a:rPr>
              <a:t>unctionalities:</a:t>
            </a:r>
            <a:endParaRPr b="1" sz="1600">
              <a:solidFill>
                <a:srgbClr val="000000"/>
              </a:solidFill>
            </a:endParaRPr>
          </a:p>
          <a:p>
            <a:pPr indent="0" lvl="0" marL="0" rtl="0" algn="just">
              <a:lnSpc>
                <a:spcPct val="150000"/>
              </a:lnSpc>
              <a:spcBef>
                <a:spcPts val="0"/>
              </a:spcBef>
              <a:spcAft>
                <a:spcPts val="0"/>
              </a:spcAft>
              <a:buSzPts val="1300"/>
              <a:buNone/>
            </a:pPr>
            <a:r>
              <a:t/>
            </a:r>
            <a:endParaRPr b="1" sz="1600">
              <a:solidFill>
                <a:srgbClr val="000000"/>
              </a:solidFill>
            </a:endParaRPr>
          </a:p>
          <a:p>
            <a:pPr indent="-330200" lvl="0" marL="457200" rtl="0" algn="just">
              <a:lnSpc>
                <a:spcPct val="150000"/>
              </a:lnSpc>
              <a:spcBef>
                <a:spcPts val="0"/>
              </a:spcBef>
              <a:spcAft>
                <a:spcPts val="0"/>
              </a:spcAft>
              <a:buClr>
                <a:srgbClr val="000000"/>
              </a:buClr>
              <a:buSzPts val="1600"/>
              <a:buChar char="●"/>
            </a:pPr>
            <a:r>
              <a:rPr lang="en" sz="1600">
                <a:solidFill>
                  <a:srgbClr val="000000"/>
                </a:solidFill>
              </a:rPr>
              <a:t>A user will be able to send any type of message(text,video,documents)</a:t>
            </a:r>
            <a:endParaRPr sz="1600">
              <a:solidFill>
                <a:srgbClr val="000000"/>
              </a:solidFill>
            </a:endParaRPr>
          </a:p>
          <a:p>
            <a:pPr indent="-330200" lvl="0" marL="457200" rtl="0" algn="just">
              <a:lnSpc>
                <a:spcPct val="150000"/>
              </a:lnSpc>
              <a:spcBef>
                <a:spcPts val="0"/>
              </a:spcBef>
              <a:spcAft>
                <a:spcPts val="0"/>
              </a:spcAft>
              <a:buClr>
                <a:srgbClr val="000000"/>
              </a:buClr>
              <a:buSzPts val="1600"/>
              <a:buChar char="●"/>
            </a:pPr>
            <a:r>
              <a:rPr lang="en" sz="1600">
                <a:solidFill>
                  <a:srgbClr val="000000"/>
                </a:solidFill>
              </a:rPr>
              <a:t>Transfer of the message will be encrypted/decrypted from both sender and receiver sides.</a:t>
            </a:r>
            <a:endParaRPr sz="1600">
              <a:solidFill>
                <a:srgbClr val="000000"/>
              </a:solidFill>
            </a:endParaRPr>
          </a:p>
          <a:p>
            <a:pPr indent="-330200" lvl="0" marL="457200" rtl="0" algn="just">
              <a:lnSpc>
                <a:spcPct val="150000"/>
              </a:lnSpc>
              <a:spcBef>
                <a:spcPts val="0"/>
              </a:spcBef>
              <a:spcAft>
                <a:spcPts val="0"/>
              </a:spcAft>
              <a:buClr>
                <a:srgbClr val="000000"/>
              </a:buClr>
              <a:buSzPts val="1600"/>
              <a:buChar char="●"/>
            </a:pPr>
            <a:r>
              <a:rPr lang="en" sz="1600">
                <a:solidFill>
                  <a:srgbClr val="000000"/>
                </a:solidFill>
              </a:rPr>
              <a:t>Transfer of the message will not include any third party servers like AWS and will be deployed on servers in own premises</a:t>
            </a:r>
            <a:endParaRPr sz="1600">
              <a:solidFill>
                <a:srgbClr val="000000"/>
              </a:solidFill>
            </a:endParaRPr>
          </a:p>
          <a:p>
            <a:pPr indent="0" lvl="0" marL="0" rtl="0" algn="just">
              <a:lnSpc>
                <a:spcPct val="150000"/>
              </a:lnSpc>
              <a:spcBef>
                <a:spcPts val="0"/>
              </a:spcBef>
              <a:spcAft>
                <a:spcPts val="0"/>
              </a:spcAft>
              <a:buSzPts val="1300"/>
              <a:buNone/>
            </a:pPr>
            <a:r>
              <a:t/>
            </a:r>
            <a:endParaRPr sz="1800">
              <a:solidFill>
                <a:srgbClr val="000000"/>
              </a:solidFill>
              <a:latin typeface="Times New Roman"/>
              <a:ea typeface="Times New Roman"/>
              <a:cs typeface="Times New Roman"/>
              <a:sym typeface="Times New Roman"/>
            </a:endParaRPr>
          </a:p>
        </p:txBody>
      </p:sp>
      <p:sp>
        <p:nvSpPr>
          <p:cNvPr id="97" name="Google Shape;9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g25f333e0388_1_21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Decryption Methodology - AES  (128 bits)</a:t>
            </a:r>
            <a:endParaRPr/>
          </a:p>
        </p:txBody>
      </p:sp>
      <p:sp>
        <p:nvSpPr>
          <p:cNvPr id="454" name="Google Shape;454;g25f333e0388_1_2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55" name="Google Shape;455;g25f333e0388_1_216"/>
          <p:cNvSpPr txBox="1"/>
          <p:nvPr/>
        </p:nvSpPr>
        <p:spPr>
          <a:xfrm>
            <a:off x="64300" y="1285875"/>
            <a:ext cx="9079800" cy="38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oboto"/>
                <a:ea typeface="Roboto"/>
                <a:cs typeface="Roboto"/>
                <a:sym typeface="Roboto"/>
              </a:rPr>
              <a:t>5. Final Step: </a:t>
            </a:r>
            <a:endParaRPr b="1" sz="1600">
              <a:latin typeface="Roboto"/>
              <a:ea typeface="Roboto"/>
              <a:cs typeface="Roboto"/>
              <a:sym typeface="Roboto"/>
            </a:endParaRPr>
          </a:p>
          <a:p>
            <a:pPr indent="0" lvl="0" marL="0" rtl="0" algn="l">
              <a:spcBef>
                <a:spcPts val="0"/>
              </a:spcBef>
              <a:spcAft>
                <a:spcPts val="0"/>
              </a:spcAft>
              <a:buNone/>
            </a:pPr>
            <a:r>
              <a:t/>
            </a:r>
            <a:endParaRPr b="1"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 sz="1600">
                <a:latin typeface="Roboto"/>
                <a:ea typeface="Roboto"/>
                <a:cs typeface="Roboto"/>
                <a:sym typeface="Roboto"/>
              </a:rPr>
              <a:t>In order to obtain our original decrypted plaintext, we take the result from the previous step and then XOR it with the round key - 0, which then yields the hexadecimal representation of our original text.</a:t>
            </a:r>
            <a:endParaRPr sz="1600">
              <a:latin typeface="Roboto"/>
              <a:ea typeface="Roboto"/>
              <a:cs typeface="Roboto"/>
              <a:sym typeface="Roboto"/>
            </a:endParaRPr>
          </a:p>
          <a:p>
            <a:pPr indent="0" lvl="0" marL="0" rtl="0" algn="l">
              <a:lnSpc>
                <a:spcPct val="150000"/>
              </a:lnSpc>
              <a:spcBef>
                <a:spcPts val="0"/>
              </a:spcBef>
              <a:spcAft>
                <a:spcPts val="0"/>
              </a:spcAft>
              <a:buNone/>
            </a:pPr>
            <a:r>
              <a:rPr lang="en">
                <a:latin typeface="Roboto"/>
                <a:ea typeface="Roboto"/>
                <a:cs typeface="Roboto"/>
                <a:sym typeface="Roboto"/>
              </a:rPr>
              <a:t>Round 0 Key: </a:t>
            </a:r>
            <a:r>
              <a:rPr lang="en">
                <a:solidFill>
                  <a:srgbClr val="1B1B1B"/>
                </a:solidFill>
                <a:latin typeface="Roboto"/>
                <a:ea typeface="Roboto"/>
                <a:cs typeface="Roboto"/>
                <a:sym typeface="Roboto"/>
              </a:rPr>
              <a:t>61706161616162616262626274746572 </a:t>
            </a:r>
            <a:endParaRPr>
              <a:latin typeface="Roboto"/>
              <a:ea typeface="Roboto"/>
              <a:cs typeface="Roboto"/>
              <a:sym typeface="Roboto"/>
            </a:endParaRPr>
          </a:p>
          <a:p>
            <a:pPr indent="0" lvl="0" marL="0" rtl="0" algn="just">
              <a:lnSpc>
                <a:spcPct val="150000"/>
              </a:lnSpc>
              <a:spcBef>
                <a:spcPts val="0"/>
              </a:spcBef>
              <a:spcAft>
                <a:spcPts val="0"/>
              </a:spcAft>
              <a:buNone/>
            </a:pPr>
            <a:r>
              <a:rPr lang="en">
                <a:latin typeface="Roboto"/>
                <a:ea typeface="Roboto"/>
                <a:cs typeface="Roboto"/>
                <a:sym typeface="Roboto"/>
              </a:rPr>
              <a:t>					</a:t>
            </a:r>
            <a:r>
              <a:rPr lang="en" sz="2400">
                <a:solidFill>
                  <a:srgbClr val="040C28"/>
                </a:solidFill>
              </a:rPr>
              <a:t>⊕</a:t>
            </a:r>
            <a:endParaRPr sz="1000">
              <a:latin typeface="Roboto"/>
              <a:ea typeface="Roboto"/>
              <a:cs typeface="Roboto"/>
              <a:sym typeface="Roboto"/>
            </a:endParaRPr>
          </a:p>
          <a:p>
            <a:pPr indent="0" lvl="0" marL="0" rtl="0" algn="l">
              <a:lnSpc>
                <a:spcPct val="150000"/>
              </a:lnSpc>
              <a:spcBef>
                <a:spcPts val="0"/>
              </a:spcBef>
              <a:spcAft>
                <a:spcPts val="0"/>
              </a:spcAft>
              <a:buNone/>
            </a:pPr>
            <a:r>
              <a:rPr lang="en">
                <a:latin typeface="Roboto"/>
                <a:ea typeface="Roboto"/>
                <a:cs typeface="Roboto"/>
                <a:sym typeface="Roboto"/>
              </a:rPr>
              <a:t>Matrix           : 90959E64D88C0F9DDEE60D58C3B932B0</a:t>
            </a:r>
            <a:endParaRPr>
              <a:latin typeface="Roboto"/>
              <a:ea typeface="Roboto"/>
              <a:cs typeface="Roboto"/>
              <a:sym typeface="Roboto"/>
            </a:endParaRPr>
          </a:p>
          <a:p>
            <a:pPr indent="0" lvl="0" marL="0" rtl="0" algn="l">
              <a:lnSpc>
                <a:spcPct val="150000"/>
              </a:lnSpc>
              <a:spcBef>
                <a:spcPts val="0"/>
              </a:spcBef>
              <a:spcAft>
                <a:spcPts val="0"/>
              </a:spcAft>
              <a:buNone/>
            </a:pPr>
            <a:r>
              <a:t/>
            </a:r>
            <a:endParaRPr>
              <a:latin typeface="Roboto"/>
              <a:ea typeface="Roboto"/>
              <a:cs typeface="Roboto"/>
              <a:sym typeface="Roboto"/>
            </a:endParaRPr>
          </a:p>
          <a:p>
            <a:pPr indent="0" lvl="0" marL="0" rtl="0" algn="l">
              <a:lnSpc>
                <a:spcPct val="150000"/>
              </a:lnSpc>
              <a:spcBef>
                <a:spcPts val="0"/>
              </a:spcBef>
              <a:spcAft>
                <a:spcPts val="0"/>
              </a:spcAft>
              <a:buNone/>
            </a:pPr>
            <a:r>
              <a:rPr lang="en">
                <a:latin typeface="Roboto"/>
                <a:ea typeface="Roboto"/>
                <a:cs typeface="Roboto"/>
                <a:sym typeface="Roboto"/>
              </a:rPr>
              <a:t>Result: 32373235372b32373336352b32373436 + 362b32313234332b32313234332b3231 + 333534 </a:t>
            </a:r>
            <a:endParaRPr>
              <a:latin typeface="Roboto"/>
              <a:ea typeface="Roboto"/>
              <a:cs typeface="Roboto"/>
              <a:sym typeface="Roboto"/>
            </a:endParaRPr>
          </a:p>
          <a:p>
            <a:pPr indent="0" lvl="0" marL="0" rtl="0" algn="l">
              <a:lnSpc>
                <a:spcPct val="150000"/>
              </a:lnSpc>
              <a:spcBef>
                <a:spcPts val="0"/>
              </a:spcBef>
              <a:spcAft>
                <a:spcPts val="0"/>
              </a:spcAft>
              <a:buNone/>
            </a:pPr>
            <a:r>
              <a:t/>
            </a:r>
            <a:endParaRPr>
              <a:latin typeface="Roboto"/>
              <a:ea typeface="Roboto"/>
              <a:cs typeface="Roboto"/>
              <a:sym typeface="Roboto"/>
            </a:endParaRPr>
          </a:p>
          <a:p>
            <a:pPr indent="0" lvl="0" marL="0" rtl="0" algn="l">
              <a:lnSpc>
                <a:spcPct val="150000"/>
              </a:lnSpc>
              <a:spcBef>
                <a:spcPts val="0"/>
              </a:spcBef>
              <a:spcAft>
                <a:spcPts val="0"/>
              </a:spcAft>
              <a:buNone/>
            </a:pPr>
            <a:r>
              <a:rPr b="1" lang="en">
                <a:latin typeface="Roboto"/>
                <a:ea typeface="Roboto"/>
                <a:cs typeface="Roboto"/>
                <a:sym typeface="Roboto"/>
              </a:rPr>
              <a:t>Plaintext -  "27257+27365+27466+21243+21243+21354"</a:t>
            </a:r>
            <a:endParaRPr b="1">
              <a:latin typeface="Roboto"/>
              <a:ea typeface="Roboto"/>
              <a:cs typeface="Roboto"/>
              <a:sym typeface="Roboto"/>
            </a:endParaRPr>
          </a:p>
        </p:txBody>
      </p:sp>
      <p:cxnSp>
        <p:nvCxnSpPr>
          <p:cNvPr id="456" name="Google Shape;456;g25f333e0388_1_216"/>
          <p:cNvCxnSpPr/>
          <p:nvPr/>
        </p:nvCxnSpPr>
        <p:spPr>
          <a:xfrm>
            <a:off x="2623175" y="3844750"/>
            <a:ext cx="0" cy="218700"/>
          </a:xfrm>
          <a:prstGeom prst="straightConnector1">
            <a:avLst/>
          </a:prstGeom>
          <a:noFill/>
          <a:ln cap="flat" cmpd="sng" w="9525">
            <a:solidFill>
              <a:schemeClr val="dk1"/>
            </a:solidFill>
            <a:prstDash val="solid"/>
            <a:round/>
            <a:headEnd len="med" w="med" type="none"/>
            <a:tailEnd len="med" w="med" type="triangle"/>
          </a:ln>
        </p:spPr>
      </p:cxnSp>
      <p:cxnSp>
        <p:nvCxnSpPr>
          <p:cNvPr id="457" name="Google Shape;457;g25f333e0388_1_216"/>
          <p:cNvCxnSpPr/>
          <p:nvPr/>
        </p:nvCxnSpPr>
        <p:spPr>
          <a:xfrm>
            <a:off x="2623175" y="4444525"/>
            <a:ext cx="0" cy="21870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g21a0095f079_4_84"/>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Decryption - Hill Cipher Algorithm</a:t>
            </a:r>
            <a:endParaRPr/>
          </a:p>
          <a:p>
            <a:pPr indent="0" lvl="0" marL="0" rtl="0" algn="l">
              <a:spcBef>
                <a:spcPts val="0"/>
              </a:spcBef>
              <a:spcAft>
                <a:spcPts val="0"/>
              </a:spcAft>
              <a:buNone/>
            </a:pPr>
            <a:r>
              <a:t/>
            </a:r>
            <a:endParaRPr/>
          </a:p>
        </p:txBody>
      </p:sp>
      <p:sp>
        <p:nvSpPr>
          <p:cNvPr id="463" name="Google Shape;463;g21a0095f079_4_84"/>
          <p:cNvSpPr txBox="1"/>
          <p:nvPr>
            <p:ph idx="2" type="body"/>
          </p:nvPr>
        </p:nvSpPr>
        <p:spPr>
          <a:xfrm>
            <a:off x="488625" y="1505700"/>
            <a:ext cx="8343600" cy="3076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400">
                <a:solidFill>
                  <a:srgbClr val="000000"/>
                </a:solidFill>
              </a:rPr>
              <a:t>Decryption:</a:t>
            </a:r>
            <a:endParaRPr b="1" sz="1400">
              <a:solidFill>
                <a:srgbClr val="000000"/>
              </a:solidFill>
            </a:endParaRPr>
          </a:p>
          <a:p>
            <a:pPr indent="-317500" lvl="0" marL="457200" rtl="0" algn="l">
              <a:lnSpc>
                <a:spcPct val="150000"/>
              </a:lnSpc>
              <a:spcBef>
                <a:spcPts val="1200"/>
              </a:spcBef>
              <a:spcAft>
                <a:spcPts val="0"/>
              </a:spcAft>
              <a:buClr>
                <a:srgbClr val="000000"/>
              </a:buClr>
              <a:buSzPts val="1400"/>
              <a:buAutoNum type="arabicPeriod"/>
            </a:pPr>
            <a:r>
              <a:rPr lang="en" sz="1400">
                <a:solidFill>
                  <a:srgbClr val="000000"/>
                </a:solidFill>
              </a:rPr>
              <a:t>The string obtained from the result of AES decryption will be split according to the “+” sign</a:t>
            </a:r>
            <a:endParaRPr b="1" sz="1400">
              <a:solidFill>
                <a:srgbClr val="000000"/>
              </a:solidFill>
            </a:endParaRPr>
          </a:p>
          <a:p>
            <a:pPr indent="-317500" lvl="0" marL="457200" rtl="0" algn="l">
              <a:lnSpc>
                <a:spcPct val="150000"/>
              </a:lnSpc>
              <a:spcBef>
                <a:spcPts val="0"/>
              </a:spcBef>
              <a:spcAft>
                <a:spcPts val="0"/>
              </a:spcAft>
              <a:buClr>
                <a:srgbClr val="000000"/>
              </a:buClr>
              <a:buSzPts val="1400"/>
              <a:buAutoNum type="arabicPeriod"/>
            </a:pPr>
            <a:r>
              <a:rPr lang="en" sz="1400">
                <a:solidFill>
                  <a:srgbClr val="000000"/>
                </a:solidFill>
              </a:rPr>
              <a:t>Blocks of three numbers will form a 3x1 cipher matrix</a:t>
            </a:r>
            <a:endParaRPr sz="1400">
              <a:solidFill>
                <a:srgbClr val="000000"/>
              </a:solidFill>
            </a:endParaRPr>
          </a:p>
          <a:p>
            <a:pPr indent="-317500" lvl="0" marL="457200" rtl="0" algn="l">
              <a:lnSpc>
                <a:spcPct val="150000"/>
              </a:lnSpc>
              <a:spcBef>
                <a:spcPts val="0"/>
              </a:spcBef>
              <a:spcAft>
                <a:spcPts val="0"/>
              </a:spcAft>
              <a:buClr>
                <a:srgbClr val="000000"/>
              </a:buClr>
              <a:buSzPts val="1400"/>
              <a:buAutoNum type="arabicPeriod"/>
            </a:pPr>
            <a:r>
              <a:rPr lang="en" sz="1400">
                <a:solidFill>
                  <a:srgbClr val="000000"/>
                </a:solidFill>
              </a:rPr>
              <a:t>This cipher matrix is multiplied by the inverse of the key matrix </a:t>
            </a:r>
            <a:endParaRPr sz="1400">
              <a:solidFill>
                <a:srgbClr val="000000"/>
              </a:solidFill>
            </a:endParaRPr>
          </a:p>
          <a:p>
            <a:pPr indent="-317500" lvl="0" marL="457200" rtl="0" algn="l">
              <a:lnSpc>
                <a:spcPct val="150000"/>
              </a:lnSpc>
              <a:spcBef>
                <a:spcPts val="0"/>
              </a:spcBef>
              <a:spcAft>
                <a:spcPts val="0"/>
              </a:spcAft>
              <a:buClr>
                <a:srgbClr val="000000"/>
              </a:buClr>
              <a:buSzPts val="1400"/>
              <a:buAutoNum type="arabicPeriod"/>
            </a:pPr>
            <a:r>
              <a:rPr lang="en" sz="1400">
                <a:solidFill>
                  <a:srgbClr val="000000"/>
                </a:solidFill>
              </a:rPr>
              <a:t>It will give a 3x1 resultant matrix which will have the Character codes	</a:t>
            </a:r>
            <a:endParaRPr sz="1400">
              <a:solidFill>
                <a:srgbClr val="000000"/>
              </a:solidFill>
            </a:endParaRPr>
          </a:p>
          <a:p>
            <a:pPr indent="-317500" lvl="0" marL="457200" rtl="0" algn="l">
              <a:lnSpc>
                <a:spcPct val="150000"/>
              </a:lnSpc>
              <a:spcBef>
                <a:spcPts val="0"/>
              </a:spcBef>
              <a:spcAft>
                <a:spcPts val="0"/>
              </a:spcAft>
              <a:buClr>
                <a:srgbClr val="000000"/>
              </a:buClr>
              <a:buSzPts val="1400"/>
              <a:buAutoNum type="arabicPeriod"/>
            </a:pPr>
            <a:r>
              <a:rPr lang="en" sz="1400">
                <a:solidFill>
                  <a:srgbClr val="000000"/>
                </a:solidFill>
              </a:rPr>
              <a:t>The char codes will then be replaced by the corresponding characters and the final text will be generated.</a:t>
            </a:r>
            <a:endParaRPr sz="1400">
              <a:solidFill>
                <a:srgbClr val="000000"/>
              </a:solidFill>
            </a:endParaRPr>
          </a:p>
          <a:p>
            <a:pPr indent="0" lvl="0" marL="457200" rtl="0" algn="l">
              <a:lnSpc>
                <a:spcPct val="150000"/>
              </a:lnSpc>
              <a:spcBef>
                <a:spcPts val="1200"/>
              </a:spcBef>
              <a:spcAft>
                <a:spcPts val="1200"/>
              </a:spcAft>
              <a:buNone/>
            </a:pPr>
            <a:r>
              <a:rPr lang="en" sz="1400">
                <a:solidFill>
                  <a:srgbClr val="000000"/>
                </a:solidFill>
              </a:rPr>
              <a:t>This process will be continued for all the blocks and the results will be concatenated</a:t>
            </a:r>
            <a:endParaRPr sz="1400"/>
          </a:p>
        </p:txBody>
      </p:sp>
      <p:sp>
        <p:nvSpPr>
          <p:cNvPr id="464" name="Google Shape;464;g21a0095f079_4_8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g21a0095f079_4_100"/>
          <p:cNvSpPr txBox="1"/>
          <p:nvPr>
            <p:ph type="title"/>
          </p:nvPr>
        </p:nvSpPr>
        <p:spPr>
          <a:xfrm>
            <a:off x="311700" y="40517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Decryption - Hill Cipher Algorithm</a:t>
            </a:r>
            <a:endParaRPr/>
          </a:p>
          <a:p>
            <a:pPr indent="0" lvl="0" marL="0" rtl="0" algn="l">
              <a:spcBef>
                <a:spcPts val="0"/>
              </a:spcBef>
              <a:spcAft>
                <a:spcPts val="0"/>
              </a:spcAft>
              <a:buNone/>
            </a:pPr>
            <a:r>
              <a:t/>
            </a:r>
            <a:endParaRPr/>
          </a:p>
        </p:txBody>
      </p:sp>
      <p:sp>
        <p:nvSpPr>
          <p:cNvPr id="470" name="Google Shape;470;g21a0095f079_4_10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71" name="Google Shape;471;g21a0095f079_4_100"/>
          <p:cNvPicPr preferRelativeResize="0"/>
          <p:nvPr/>
        </p:nvPicPr>
        <p:blipFill>
          <a:blip r:embed="rId3">
            <a:alphaModFix/>
          </a:blip>
          <a:stretch>
            <a:fillRect/>
          </a:stretch>
        </p:blipFill>
        <p:spPr>
          <a:xfrm>
            <a:off x="468650" y="1523250"/>
            <a:ext cx="8206700" cy="3233792"/>
          </a:xfrm>
          <a:prstGeom prst="rect">
            <a:avLst/>
          </a:prstGeom>
          <a:noFill/>
          <a:ln>
            <a:noFill/>
          </a:ln>
        </p:spPr>
      </p:pic>
      <p:sp>
        <p:nvSpPr>
          <p:cNvPr id="472" name="Google Shape;472;g21a0095f079_4_100"/>
          <p:cNvSpPr txBox="1"/>
          <p:nvPr/>
        </p:nvSpPr>
        <p:spPr>
          <a:xfrm>
            <a:off x="2978400" y="4659925"/>
            <a:ext cx="3187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De</a:t>
            </a:r>
            <a:r>
              <a:rPr lang="en">
                <a:latin typeface="Roboto"/>
                <a:ea typeface="Roboto"/>
                <a:cs typeface="Roboto"/>
                <a:sym typeface="Roboto"/>
              </a:rPr>
              <a:t>cryption process</a:t>
            </a:r>
            <a:endParaRPr>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g25f333e0388_3_5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Other </a:t>
            </a:r>
            <a:r>
              <a:rPr lang="en"/>
              <a:t>Modifications</a:t>
            </a:r>
            <a:r>
              <a:rPr lang="en"/>
              <a:t> - Automation</a:t>
            </a:r>
            <a:endParaRPr/>
          </a:p>
        </p:txBody>
      </p:sp>
      <p:sp>
        <p:nvSpPr>
          <p:cNvPr id="478" name="Google Shape;478;g25f333e0388_3_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79" name="Google Shape;479;g25f333e0388_3_59"/>
          <p:cNvSpPr txBox="1"/>
          <p:nvPr>
            <p:ph idx="1" type="body"/>
          </p:nvPr>
        </p:nvSpPr>
        <p:spPr>
          <a:xfrm>
            <a:off x="373650" y="1407050"/>
            <a:ext cx="8098800" cy="3076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600">
                <a:solidFill>
                  <a:srgbClr val="1B1B1B"/>
                </a:solidFill>
              </a:rPr>
              <a:t>Starting the application server required entering manual commands on the server. There was a requirement that the process should be automated</a:t>
            </a:r>
            <a:endParaRPr b="1" sz="1600">
              <a:solidFill>
                <a:srgbClr val="1B1B1B"/>
              </a:solidFill>
            </a:endParaRPr>
          </a:p>
          <a:p>
            <a:pPr indent="0" lvl="0" marL="0" rtl="0" algn="just">
              <a:spcBef>
                <a:spcPts val="1200"/>
              </a:spcBef>
              <a:spcAft>
                <a:spcPts val="0"/>
              </a:spcAft>
              <a:buNone/>
            </a:pPr>
            <a:r>
              <a:rPr b="1" lang="en" sz="1600">
                <a:solidFill>
                  <a:srgbClr val="1B1B1B"/>
                </a:solidFill>
              </a:rPr>
              <a:t>Solution:</a:t>
            </a:r>
            <a:endParaRPr b="1" sz="1600">
              <a:solidFill>
                <a:srgbClr val="1B1B1B"/>
              </a:solidFill>
            </a:endParaRPr>
          </a:p>
          <a:p>
            <a:pPr indent="0" lvl="0" marL="0" rtl="0" algn="just">
              <a:spcBef>
                <a:spcPts val="1000"/>
              </a:spcBef>
              <a:spcAft>
                <a:spcPts val="0"/>
              </a:spcAft>
              <a:buNone/>
            </a:pPr>
            <a:r>
              <a:rPr lang="en" sz="1600">
                <a:solidFill>
                  <a:srgbClr val="1B1B1B"/>
                </a:solidFill>
              </a:rPr>
              <a:t>A bash script was written which has all the commands required to start the server.</a:t>
            </a:r>
            <a:endParaRPr sz="1600">
              <a:solidFill>
                <a:srgbClr val="1B1B1B"/>
              </a:solidFill>
            </a:endParaRPr>
          </a:p>
          <a:p>
            <a:pPr indent="0" lvl="0" marL="0" rtl="0" algn="just">
              <a:spcBef>
                <a:spcPts val="500"/>
              </a:spcBef>
              <a:spcAft>
                <a:spcPts val="0"/>
              </a:spcAft>
              <a:buNone/>
            </a:pPr>
            <a:r>
              <a:rPr lang="en" sz="1600">
                <a:solidFill>
                  <a:srgbClr val="1B1B1B"/>
                </a:solidFill>
              </a:rPr>
              <a:t>This script was then added to crontab which is a list of tasks scheduled to be run at specific time.</a:t>
            </a:r>
            <a:endParaRPr sz="1600">
              <a:solidFill>
                <a:srgbClr val="1B1B1B"/>
              </a:solidFill>
            </a:endParaRPr>
          </a:p>
          <a:p>
            <a:pPr indent="0" lvl="0" marL="0" rtl="0" algn="just">
              <a:spcBef>
                <a:spcPts val="500"/>
              </a:spcBef>
              <a:spcAft>
                <a:spcPts val="500"/>
              </a:spcAft>
              <a:buNone/>
            </a:pPr>
            <a:r>
              <a:rPr lang="en" sz="1600">
                <a:solidFill>
                  <a:srgbClr val="1B1B1B"/>
                </a:solidFill>
              </a:rPr>
              <a:t>The script runs automatically after the server is turned on and the application can be accessed.</a:t>
            </a:r>
            <a:endParaRPr sz="1600">
              <a:solidFill>
                <a:srgbClr val="1B1B1B"/>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g25f333e0388_3_5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Other Modifications - Status Bar</a:t>
            </a:r>
            <a:endParaRPr/>
          </a:p>
        </p:txBody>
      </p:sp>
      <p:sp>
        <p:nvSpPr>
          <p:cNvPr id="485" name="Google Shape;485;g25f333e0388_3_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86" name="Google Shape;486;g25f333e0388_3_53"/>
          <p:cNvSpPr txBox="1"/>
          <p:nvPr>
            <p:ph idx="1" type="body"/>
          </p:nvPr>
        </p:nvSpPr>
        <p:spPr>
          <a:xfrm>
            <a:off x="430200" y="1477275"/>
            <a:ext cx="8283600" cy="25437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en" sz="1600">
                <a:solidFill>
                  <a:srgbClr val="1B1B1B"/>
                </a:solidFill>
              </a:rPr>
              <a:t>There was a need for a status bar which shows the status of the message transmission</a:t>
            </a:r>
            <a:endParaRPr b="1" sz="1600">
              <a:solidFill>
                <a:srgbClr val="1B1B1B"/>
              </a:solidFill>
            </a:endParaRPr>
          </a:p>
          <a:p>
            <a:pPr indent="0" lvl="0" marL="0" rtl="0" algn="just">
              <a:lnSpc>
                <a:spcPct val="150000"/>
              </a:lnSpc>
              <a:spcBef>
                <a:spcPts val="1200"/>
              </a:spcBef>
              <a:spcAft>
                <a:spcPts val="0"/>
              </a:spcAft>
              <a:buNone/>
            </a:pPr>
            <a:r>
              <a:rPr b="1" lang="en" sz="1600">
                <a:solidFill>
                  <a:srgbClr val="1B1B1B"/>
                </a:solidFill>
              </a:rPr>
              <a:t>Solution:</a:t>
            </a:r>
            <a:endParaRPr b="1" sz="1600">
              <a:solidFill>
                <a:srgbClr val="1B1B1B"/>
              </a:solidFill>
            </a:endParaRPr>
          </a:p>
          <a:p>
            <a:pPr indent="0" lvl="0" marL="0" rtl="0" algn="just">
              <a:lnSpc>
                <a:spcPct val="150000"/>
              </a:lnSpc>
              <a:spcBef>
                <a:spcPts val="0"/>
              </a:spcBef>
              <a:spcAft>
                <a:spcPts val="0"/>
              </a:spcAft>
              <a:buNone/>
            </a:pPr>
            <a:r>
              <a:rPr lang="en" sz="1600">
                <a:solidFill>
                  <a:srgbClr val="1B1B1B"/>
                </a:solidFill>
              </a:rPr>
              <a:t>The percentage of data sent to the receiver was calculated by fetching the amount of data in bytes received by the receiver and comparing it with the total size of the data sent in bytes.</a:t>
            </a:r>
            <a:endParaRPr sz="1600">
              <a:solidFill>
                <a:srgbClr val="1B1B1B"/>
              </a:solidFill>
            </a:endParaRPr>
          </a:p>
          <a:p>
            <a:pPr indent="0" lvl="0" marL="0" rtl="0" algn="just">
              <a:lnSpc>
                <a:spcPct val="150000"/>
              </a:lnSpc>
              <a:spcBef>
                <a:spcPts val="500"/>
              </a:spcBef>
              <a:spcAft>
                <a:spcPts val="500"/>
              </a:spcAft>
              <a:buNone/>
            </a:pPr>
            <a:r>
              <a:rPr lang="en" sz="1600">
                <a:solidFill>
                  <a:srgbClr val="1B1B1B"/>
                </a:solidFill>
              </a:rPr>
              <a:t>This is then displayed along with the message whenever a user sends a file. </a:t>
            </a:r>
            <a:endParaRPr sz="1600">
              <a:solidFill>
                <a:srgbClr val="1B1B1B"/>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8"/>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Hardware, Software, Tools </a:t>
            </a:r>
            <a:endParaRPr/>
          </a:p>
        </p:txBody>
      </p:sp>
      <p:sp>
        <p:nvSpPr>
          <p:cNvPr id="492" name="Google Shape;492;p8"/>
          <p:cNvSpPr txBox="1"/>
          <p:nvPr>
            <p:ph idx="1" type="body"/>
          </p:nvPr>
        </p:nvSpPr>
        <p:spPr>
          <a:xfrm>
            <a:off x="670200" y="1573800"/>
            <a:ext cx="7577100" cy="30762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300"/>
              <a:buNone/>
            </a:pPr>
            <a:r>
              <a:rPr b="1" lang="en" sz="1400">
                <a:solidFill>
                  <a:schemeClr val="dk1"/>
                </a:solidFill>
              </a:rPr>
              <a:t>Hardware:</a:t>
            </a:r>
            <a:endParaRPr b="1"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PC/Laptop with Ubuntu OS for the server.</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A client device and receiver device (Mobile or PC/Laptop with any OS)</a:t>
            </a:r>
            <a:endParaRPr sz="1400">
              <a:solidFill>
                <a:schemeClr val="dk1"/>
              </a:solidFill>
            </a:endParaRPr>
          </a:p>
          <a:p>
            <a:pPr indent="0" lvl="0" marL="457200" rtl="0" algn="l">
              <a:lnSpc>
                <a:spcPct val="115000"/>
              </a:lnSpc>
              <a:spcBef>
                <a:spcPts val="0"/>
              </a:spcBef>
              <a:spcAft>
                <a:spcPts val="0"/>
              </a:spcAft>
              <a:buNone/>
            </a:pPr>
            <a:r>
              <a:t/>
            </a:r>
            <a:endParaRPr sz="1400">
              <a:solidFill>
                <a:schemeClr val="dk1"/>
              </a:solidFill>
            </a:endParaRPr>
          </a:p>
          <a:p>
            <a:pPr indent="-228600" lvl="0" marL="457200" rtl="0" algn="l">
              <a:lnSpc>
                <a:spcPct val="115000"/>
              </a:lnSpc>
              <a:spcBef>
                <a:spcPts val="0"/>
              </a:spcBef>
              <a:spcAft>
                <a:spcPts val="0"/>
              </a:spcAft>
              <a:buSzPts val="1300"/>
              <a:buNone/>
            </a:pPr>
            <a:r>
              <a:rPr b="1" lang="en" sz="1400">
                <a:solidFill>
                  <a:schemeClr val="dk1"/>
                </a:solidFill>
              </a:rPr>
              <a:t>Software:</a:t>
            </a:r>
            <a:endParaRPr b="1"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Node Package Manager (npm).</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Language: Node JS for Back-end, HTML,CSS,JS for front-end.</a:t>
            </a:r>
            <a:endParaRPr sz="1400">
              <a:solidFill>
                <a:schemeClr val="dk1"/>
              </a:solidFill>
            </a:endParaRPr>
          </a:p>
        </p:txBody>
      </p:sp>
      <p:sp>
        <p:nvSpPr>
          <p:cNvPr id="493" name="Google Shape;49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g25f4749c88f_3_2"/>
          <p:cNvSpPr txBox="1"/>
          <p:nvPr>
            <p:ph idx="1" type="body"/>
          </p:nvPr>
        </p:nvSpPr>
        <p:spPr>
          <a:xfrm>
            <a:off x="799650" y="1771750"/>
            <a:ext cx="7544700" cy="2362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400">
                <a:solidFill>
                  <a:srgbClr val="000000"/>
                </a:solidFill>
              </a:rPr>
              <a:t>Requirements:</a:t>
            </a:r>
            <a:endParaRPr b="1" sz="1400">
              <a:solidFill>
                <a:srgbClr val="000000"/>
              </a:solidFill>
            </a:endParaRPr>
          </a:p>
          <a:p>
            <a:pPr indent="-317500" lvl="0" marL="457200" rtl="0" algn="l">
              <a:spcBef>
                <a:spcPts val="1200"/>
              </a:spcBef>
              <a:spcAft>
                <a:spcPts val="0"/>
              </a:spcAft>
              <a:buClr>
                <a:srgbClr val="000000"/>
              </a:buClr>
              <a:buSzPts val="1400"/>
              <a:buChar char="●"/>
            </a:pPr>
            <a:r>
              <a:rPr lang="en" sz="1400">
                <a:solidFill>
                  <a:srgbClr val="000000"/>
                </a:solidFill>
              </a:rPr>
              <a:t>OS: Ubuntu 20.04 (Recommended, although will work on any OS supporting python and Node Js)</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Network: Require a Static IP Address with an open port.</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NPM: Version 6.14.14</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NodeJS: Version 14.17.5</a:t>
            </a:r>
            <a:endParaRPr sz="1400">
              <a:solidFill>
                <a:srgbClr val="000000"/>
              </a:solidFill>
            </a:endParaRPr>
          </a:p>
          <a:p>
            <a:pPr indent="0" lvl="0" marL="0" rtl="0" algn="l">
              <a:spcBef>
                <a:spcPts val="1200"/>
              </a:spcBef>
              <a:spcAft>
                <a:spcPts val="1200"/>
              </a:spcAft>
              <a:buNone/>
            </a:pPr>
            <a:r>
              <a:t/>
            </a:r>
            <a:endParaRPr sz="1400">
              <a:solidFill>
                <a:srgbClr val="000000"/>
              </a:solidFill>
            </a:endParaRPr>
          </a:p>
        </p:txBody>
      </p:sp>
      <p:sp>
        <p:nvSpPr>
          <p:cNvPr id="499" name="Google Shape;499;g25f4749c88f_3_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00" name="Google Shape;500;g25f4749c88f_3_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Server configuration</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g25f4749c88f_0_2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Server configuration</a:t>
            </a:r>
            <a:endParaRPr/>
          </a:p>
        </p:txBody>
      </p:sp>
      <p:sp>
        <p:nvSpPr>
          <p:cNvPr id="506" name="Google Shape;506;g25f4749c88f_0_23"/>
          <p:cNvSpPr txBox="1"/>
          <p:nvPr>
            <p:ph idx="1" type="body"/>
          </p:nvPr>
        </p:nvSpPr>
        <p:spPr>
          <a:xfrm>
            <a:off x="311725" y="1397350"/>
            <a:ext cx="3999900" cy="333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rPr>
              <a:t>Configuring Static IP address for server</a:t>
            </a:r>
            <a:endParaRPr b="1" sz="1400">
              <a:solidFill>
                <a:srgbClr val="000000"/>
              </a:solidFill>
            </a:endParaRPr>
          </a:p>
          <a:p>
            <a:pPr indent="-317500" lvl="0" marL="457200" rtl="0" algn="l">
              <a:spcBef>
                <a:spcPts val="1200"/>
              </a:spcBef>
              <a:spcAft>
                <a:spcPts val="0"/>
              </a:spcAft>
              <a:buClr>
                <a:srgbClr val="000000"/>
              </a:buClr>
              <a:buSzPts val="1400"/>
              <a:buChar char="●"/>
            </a:pPr>
            <a:r>
              <a:rPr lang="en" sz="1400">
                <a:solidFill>
                  <a:srgbClr val="000000"/>
                </a:solidFill>
              </a:rPr>
              <a:t>Contact your network admin for an IP address which can be used as a static IP</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Go to network settings → As shown in the image go to wired networks</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In the IPv4 tab select the method as Manual instead of Automatic(DHCP)</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In the addresses section enter the assigned IP address and other details from the network admin</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Apply the changes</a:t>
            </a:r>
            <a:endParaRPr sz="1400">
              <a:solidFill>
                <a:srgbClr val="000000"/>
              </a:solidFill>
            </a:endParaRPr>
          </a:p>
        </p:txBody>
      </p:sp>
      <p:sp>
        <p:nvSpPr>
          <p:cNvPr id="507" name="Google Shape;507;g25f4749c88f_0_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08" name="Google Shape;508;g25f4749c88f_0_23"/>
          <p:cNvPicPr preferRelativeResize="0"/>
          <p:nvPr/>
        </p:nvPicPr>
        <p:blipFill>
          <a:blip r:embed="rId3">
            <a:alphaModFix/>
          </a:blip>
          <a:stretch>
            <a:fillRect/>
          </a:stretch>
        </p:blipFill>
        <p:spPr>
          <a:xfrm>
            <a:off x="4427175" y="1474551"/>
            <a:ext cx="4240050" cy="34624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9"/>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Block Diagram</a:t>
            </a:r>
            <a:endParaRPr/>
          </a:p>
        </p:txBody>
      </p:sp>
      <p:sp>
        <p:nvSpPr>
          <p:cNvPr id="514" name="Google Shape;51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15" name="Google Shape;515;p9"/>
          <p:cNvPicPr preferRelativeResize="0"/>
          <p:nvPr/>
        </p:nvPicPr>
        <p:blipFill>
          <a:blip r:embed="rId3">
            <a:alphaModFix/>
          </a:blip>
          <a:stretch>
            <a:fillRect/>
          </a:stretch>
        </p:blipFill>
        <p:spPr>
          <a:xfrm>
            <a:off x="1726400" y="1342750"/>
            <a:ext cx="5667374" cy="371407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g1551ce27df6_0_1"/>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 Screenshots: Demonstrating  communication</a:t>
            </a:r>
            <a:endParaRPr/>
          </a:p>
        </p:txBody>
      </p:sp>
      <p:sp>
        <p:nvSpPr>
          <p:cNvPr id="521" name="Google Shape;521;g1551ce27df6_0_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22" name="Google Shape;522;g1551ce27df6_0_1"/>
          <p:cNvPicPr preferRelativeResize="0"/>
          <p:nvPr/>
        </p:nvPicPr>
        <p:blipFill>
          <a:blip r:embed="rId3">
            <a:alphaModFix/>
          </a:blip>
          <a:stretch>
            <a:fillRect/>
          </a:stretch>
        </p:blipFill>
        <p:spPr>
          <a:xfrm>
            <a:off x="192008" y="2200400"/>
            <a:ext cx="4283492" cy="2170200"/>
          </a:xfrm>
          <a:prstGeom prst="rect">
            <a:avLst/>
          </a:prstGeom>
          <a:noFill/>
          <a:ln>
            <a:noFill/>
          </a:ln>
        </p:spPr>
      </p:pic>
      <p:pic>
        <p:nvPicPr>
          <p:cNvPr id="523" name="Google Shape;523;g1551ce27df6_0_1"/>
          <p:cNvPicPr preferRelativeResize="0"/>
          <p:nvPr/>
        </p:nvPicPr>
        <p:blipFill>
          <a:blip r:embed="rId4">
            <a:alphaModFix/>
          </a:blip>
          <a:stretch>
            <a:fillRect/>
          </a:stretch>
        </p:blipFill>
        <p:spPr>
          <a:xfrm>
            <a:off x="4823075" y="2200388"/>
            <a:ext cx="3853900" cy="2170225"/>
          </a:xfrm>
          <a:prstGeom prst="rect">
            <a:avLst/>
          </a:prstGeom>
          <a:noFill/>
          <a:ln>
            <a:noFill/>
          </a:ln>
        </p:spPr>
      </p:pic>
      <p:sp>
        <p:nvSpPr>
          <p:cNvPr id="524" name="Google Shape;524;g1551ce27df6_0_1"/>
          <p:cNvSpPr txBox="1"/>
          <p:nvPr/>
        </p:nvSpPr>
        <p:spPr>
          <a:xfrm>
            <a:off x="1997200" y="4473200"/>
            <a:ext cx="134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Sender</a:t>
            </a:r>
            <a:endParaRPr>
              <a:latin typeface="Roboto"/>
              <a:ea typeface="Roboto"/>
              <a:cs typeface="Roboto"/>
              <a:sym typeface="Roboto"/>
            </a:endParaRPr>
          </a:p>
        </p:txBody>
      </p:sp>
      <p:sp>
        <p:nvSpPr>
          <p:cNvPr id="525" name="Google Shape;525;g1551ce27df6_0_1"/>
          <p:cNvSpPr txBox="1"/>
          <p:nvPr/>
        </p:nvSpPr>
        <p:spPr>
          <a:xfrm>
            <a:off x="6294475" y="4473200"/>
            <a:ext cx="134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Receiver</a:t>
            </a:r>
            <a:endParaRPr>
              <a:latin typeface="Roboto"/>
              <a:ea typeface="Roboto"/>
              <a:cs typeface="Roboto"/>
              <a:sym typeface="Roboto"/>
            </a:endParaRPr>
          </a:p>
        </p:txBody>
      </p:sp>
      <p:sp>
        <p:nvSpPr>
          <p:cNvPr id="526" name="Google Shape;526;g1551ce27df6_0_1"/>
          <p:cNvSpPr txBox="1"/>
          <p:nvPr/>
        </p:nvSpPr>
        <p:spPr>
          <a:xfrm>
            <a:off x="441600" y="1354400"/>
            <a:ext cx="30000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t>Desktop-Desktop</a:t>
            </a:r>
            <a:endParaRPr/>
          </a:p>
          <a:p>
            <a:pPr indent="0" lvl="0" marL="0" rtl="0" algn="l">
              <a:lnSpc>
                <a:spcPct val="115000"/>
              </a:lnSpc>
              <a:spcBef>
                <a:spcPts val="0"/>
              </a:spcBef>
              <a:spcAft>
                <a:spcPts val="0"/>
              </a:spcAft>
              <a:buNone/>
            </a:pPr>
            <a:r>
              <a:rPr lang="en"/>
              <a:t>File size: 2.2MB, type:pdf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g25df2f26b95_0_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 scope</a:t>
            </a:r>
            <a:endParaRPr/>
          </a:p>
        </p:txBody>
      </p:sp>
      <p:sp>
        <p:nvSpPr>
          <p:cNvPr id="103" name="Google Shape;103;g25df2f26b95_0_0"/>
          <p:cNvSpPr txBox="1"/>
          <p:nvPr>
            <p:ph idx="1" type="body"/>
          </p:nvPr>
        </p:nvSpPr>
        <p:spPr>
          <a:xfrm>
            <a:off x="311700" y="1309700"/>
            <a:ext cx="8520600" cy="3655200"/>
          </a:xfrm>
          <a:prstGeom prst="rect">
            <a:avLst/>
          </a:prstGeom>
        </p:spPr>
        <p:txBody>
          <a:bodyPr anchorCtr="0" anchor="t" bIns="91425" lIns="91425" spcFirstLastPara="1" rIns="91425" wrap="square" tIns="91425">
            <a:noAutofit/>
          </a:bodyPr>
          <a:lstStyle/>
          <a:p>
            <a:pPr indent="-317500" lvl="0" marL="457200" rtl="0" algn="l">
              <a:lnSpc>
                <a:spcPct val="105000"/>
              </a:lnSpc>
              <a:spcBef>
                <a:spcPts val="0"/>
              </a:spcBef>
              <a:spcAft>
                <a:spcPts val="0"/>
              </a:spcAft>
              <a:buClr>
                <a:schemeClr val="dk1"/>
              </a:buClr>
              <a:buSzPts val="1400"/>
              <a:buAutoNum type="arabicPeriod"/>
            </a:pPr>
            <a:r>
              <a:rPr lang="en" sz="1400">
                <a:solidFill>
                  <a:schemeClr val="dk1"/>
                </a:solidFill>
              </a:rPr>
              <a:t>Detailed</a:t>
            </a:r>
            <a:r>
              <a:rPr lang="en" sz="1400">
                <a:solidFill>
                  <a:schemeClr val="dk1"/>
                </a:solidFill>
              </a:rPr>
              <a:t> Study and evaluation of </a:t>
            </a:r>
            <a:r>
              <a:rPr lang="en" sz="1400">
                <a:solidFill>
                  <a:schemeClr val="dk1"/>
                </a:solidFill>
              </a:rPr>
              <a:t>existing</a:t>
            </a:r>
            <a:r>
              <a:rPr lang="en" sz="1400">
                <a:solidFill>
                  <a:schemeClr val="dk1"/>
                </a:solidFill>
              </a:rPr>
              <a:t> system developed</a:t>
            </a:r>
            <a:endParaRPr sz="1400">
              <a:solidFill>
                <a:schemeClr val="dk1"/>
              </a:solidFill>
            </a:endParaRPr>
          </a:p>
          <a:p>
            <a:pPr indent="-317500" lvl="1" marL="914400" rtl="0" algn="l">
              <a:lnSpc>
                <a:spcPct val="105000"/>
              </a:lnSpc>
              <a:spcBef>
                <a:spcPts val="0"/>
              </a:spcBef>
              <a:spcAft>
                <a:spcPts val="0"/>
              </a:spcAft>
              <a:buClr>
                <a:schemeClr val="dk1"/>
              </a:buClr>
              <a:buSzPts val="1400"/>
              <a:buAutoNum type="alphaLcPeriod"/>
            </a:pPr>
            <a:r>
              <a:rPr lang="en" sz="1400">
                <a:solidFill>
                  <a:schemeClr val="dk1"/>
                </a:solidFill>
              </a:rPr>
              <a:t>To install and setup the  P</a:t>
            </a:r>
            <a:r>
              <a:rPr lang="en" sz="1400">
                <a:solidFill>
                  <a:schemeClr val="dk1"/>
                </a:solidFill>
              </a:rPr>
              <a:t>revious</a:t>
            </a:r>
            <a:r>
              <a:rPr lang="en" sz="1400">
                <a:solidFill>
                  <a:schemeClr val="dk1"/>
                </a:solidFill>
              </a:rPr>
              <a:t> project using cookbook provided</a:t>
            </a:r>
            <a:endParaRPr sz="1400">
              <a:solidFill>
                <a:schemeClr val="dk1"/>
              </a:solidFill>
            </a:endParaRPr>
          </a:p>
          <a:p>
            <a:pPr indent="-317500" lvl="1" marL="914400" rtl="0" algn="l">
              <a:lnSpc>
                <a:spcPct val="105000"/>
              </a:lnSpc>
              <a:spcBef>
                <a:spcPts val="0"/>
              </a:spcBef>
              <a:spcAft>
                <a:spcPts val="0"/>
              </a:spcAft>
              <a:buClr>
                <a:schemeClr val="dk1"/>
              </a:buClr>
              <a:buSzPts val="1400"/>
              <a:buAutoNum type="alphaLcPeriod"/>
            </a:pPr>
            <a:r>
              <a:rPr lang="en" sz="1400">
                <a:solidFill>
                  <a:schemeClr val="dk1"/>
                </a:solidFill>
              </a:rPr>
              <a:t>To understand all the encryption techniques employed in the existing project.</a:t>
            </a:r>
            <a:endParaRPr sz="1400">
              <a:solidFill>
                <a:schemeClr val="dk1"/>
              </a:solidFill>
            </a:endParaRPr>
          </a:p>
          <a:p>
            <a:pPr indent="-317500" lvl="1" marL="914400" rtl="0" algn="l">
              <a:lnSpc>
                <a:spcPct val="105000"/>
              </a:lnSpc>
              <a:spcBef>
                <a:spcPts val="0"/>
              </a:spcBef>
              <a:spcAft>
                <a:spcPts val="0"/>
              </a:spcAft>
              <a:buClr>
                <a:schemeClr val="dk1"/>
              </a:buClr>
              <a:buSzPts val="1400"/>
              <a:buAutoNum type="alphaLcPeriod"/>
            </a:pPr>
            <a:r>
              <a:rPr lang="en" sz="1400">
                <a:solidFill>
                  <a:schemeClr val="dk1"/>
                </a:solidFill>
              </a:rPr>
              <a:t>Test the </a:t>
            </a:r>
            <a:r>
              <a:rPr lang="en" sz="1400">
                <a:solidFill>
                  <a:schemeClr val="dk1"/>
                </a:solidFill>
              </a:rPr>
              <a:t>existing</a:t>
            </a:r>
            <a:r>
              <a:rPr lang="en" sz="1400">
                <a:solidFill>
                  <a:schemeClr val="dk1"/>
                </a:solidFill>
              </a:rPr>
              <a:t> system for all possible </a:t>
            </a:r>
            <a:r>
              <a:rPr lang="en" sz="1400">
                <a:solidFill>
                  <a:schemeClr val="dk1"/>
                </a:solidFill>
              </a:rPr>
              <a:t>combinations</a:t>
            </a:r>
            <a:r>
              <a:rPr lang="en" sz="1400">
                <a:solidFill>
                  <a:schemeClr val="dk1"/>
                </a:solidFill>
              </a:rPr>
              <a:t> of devices and networks</a:t>
            </a:r>
            <a:endParaRPr sz="1400">
              <a:solidFill>
                <a:schemeClr val="dk1"/>
              </a:solidFill>
            </a:endParaRPr>
          </a:p>
          <a:p>
            <a:pPr indent="-317500" lvl="0" marL="457200" rtl="0" algn="l">
              <a:lnSpc>
                <a:spcPct val="105000"/>
              </a:lnSpc>
              <a:spcBef>
                <a:spcPts val="0"/>
              </a:spcBef>
              <a:spcAft>
                <a:spcPts val="0"/>
              </a:spcAft>
              <a:buClr>
                <a:schemeClr val="dk1"/>
              </a:buClr>
              <a:buSzPts val="1400"/>
              <a:buAutoNum type="arabicPeriod"/>
            </a:pPr>
            <a:r>
              <a:rPr lang="en" sz="1400">
                <a:solidFill>
                  <a:schemeClr val="dk1"/>
                </a:solidFill>
              </a:rPr>
              <a:t>Project Scope Stage-1</a:t>
            </a:r>
            <a:endParaRPr sz="1400">
              <a:solidFill>
                <a:schemeClr val="dk1"/>
              </a:solidFill>
            </a:endParaRPr>
          </a:p>
          <a:p>
            <a:pPr indent="-317500" lvl="1" marL="914400" rtl="0" algn="l">
              <a:lnSpc>
                <a:spcPct val="105000"/>
              </a:lnSpc>
              <a:spcBef>
                <a:spcPts val="0"/>
              </a:spcBef>
              <a:spcAft>
                <a:spcPts val="0"/>
              </a:spcAft>
              <a:buClr>
                <a:schemeClr val="dk1"/>
              </a:buClr>
              <a:buSzPts val="1400"/>
              <a:buAutoNum type="alphaLcPeriod"/>
            </a:pPr>
            <a:r>
              <a:rPr lang="en" sz="1400">
                <a:solidFill>
                  <a:schemeClr val="dk1"/>
                </a:solidFill>
              </a:rPr>
              <a:t>Rectify the errors in previous system </a:t>
            </a:r>
            <a:endParaRPr sz="1400">
              <a:solidFill>
                <a:schemeClr val="dk1"/>
              </a:solidFill>
            </a:endParaRPr>
          </a:p>
          <a:p>
            <a:pPr indent="-317500" lvl="1" marL="914400" rtl="0" algn="l">
              <a:lnSpc>
                <a:spcPct val="105000"/>
              </a:lnSpc>
              <a:spcBef>
                <a:spcPts val="0"/>
              </a:spcBef>
              <a:spcAft>
                <a:spcPts val="0"/>
              </a:spcAft>
              <a:buClr>
                <a:schemeClr val="dk1"/>
              </a:buClr>
              <a:buSzPts val="1400"/>
              <a:buAutoNum type="alphaLcPeriod"/>
            </a:pPr>
            <a:r>
              <a:rPr lang="en" sz="1400">
                <a:solidFill>
                  <a:schemeClr val="dk1"/>
                </a:solidFill>
              </a:rPr>
              <a:t>Make it operational for all </a:t>
            </a:r>
            <a:r>
              <a:rPr lang="en" sz="1400">
                <a:solidFill>
                  <a:schemeClr val="dk1"/>
                </a:solidFill>
              </a:rPr>
              <a:t>devices</a:t>
            </a:r>
            <a:r>
              <a:rPr lang="en" sz="1400">
                <a:solidFill>
                  <a:schemeClr val="dk1"/>
                </a:solidFill>
              </a:rPr>
              <a:t> and network combinations</a:t>
            </a:r>
            <a:endParaRPr sz="1400">
              <a:solidFill>
                <a:schemeClr val="dk1"/>
              </a:solidFill>
            </a:endParaRPr>
          </a:p>
          <a:p>
            <a:pPr indent="-317500" lvl="1" marL="914400" rtl="0" algn="l">
              <a:lnSpc>
                <a:spcPct val="105000"/>
              </a:lnSpc>
              <a:spcBef>
                <a:spcPts val="0"/>
              </a:spcBef>
              <a:spcAft>
                <a:spcPts val="0"/>
              </a:spcAft>
              <a:buClr>
                <a:schemeClr val="dk1"/>
              </a:buClr>
              <a:buSzPts val="1400"/>
              <a:buAutoNum type="alphaLcPeriod"/>
            </a:pPr>
            <a:r>
              <a:rPr lang="en" sz="1400">
                <a:solidFill>
                  <a:schemeClr val="dk1"/>
                </a:solidFill>
              </a:rPr>
              <a:t>Making it </a:t>
            </a:r>
            <a:r>
              <a:rPr lang="en" sz="1400">
                <a:solidFill>
                  <a:schemeClr val="dk1"/>
                </a:solidFill>
              </a:rPr>
              <a:t>operational</a:t>
            </a:r>
            <a:r>
              <a:rPr lang="en" sz="1400">
                <a:solidFill>
                  <a:schemeClr val="dk1"/>
                </a:solidFill>
              </a:rPr>
              <a:t> for audio and </a:t>
            </a:r>
            <a:r>
              <a:rPr lang="en" sz="1400">
                <a:solidFill>
                  <a:schemeClr val="dk1"/>
                </a:solidFill>
              </a:rPr>
              <a:t>video</a:t>
            </a:r>
            <a:r>
              <a:rPr lang="en" sz="1400">
                <a:solidFill>
                  <a:schemeClr val="dk1"/>
                </a:solidFill>
              </a:rPr>
              <a:t> messages apart from </a:t>
            </a:r>
            <a:r>
              <a:rPr lang="en" sz="1400">
                <a:solidFill>
                  <a:schemeClr val="dk1"/>
                </a:solidFill>
              </a:rPr>
              <a:t>general</a:t>
            </a:r>
            <a:r>
              <a:rPr lang="en" sz="1400">
                <a:solidFill>
                  <a:schemeClr val="dk1"/>
                </a:solidFill>
              </a:rPr>
              <a:t> text messages</a:t>
            </a:r>
            <a:endParaRPr sz="1400">
              <a:solidFill>
                <a:schemeClr val="dk1"/>
              </a:solidFill>
            </a:endParaRPr>
          </a:p>
          <a:p>
            <a:pPr indent="-317500" lvl="0" marL="457200" rtl="0" algn="l">
              <a:lnSpc>
                <a:spcPct val="105000"/>
              </a:lnSpc>
              <a:spcBef>
                <a:spcPts val="0"/>
              </a:spcBef>
              <a:spcAft>
                <a:spcPts val="0"/>
              </a:spcAft>
              <a:buClr>
                <a:schemeClr val="dk1"/>
              </a:buClr>
              <a:buSzPts val="1400"/>
              <a:buAutoNum type="arabicPeriod"/>
            </a:pPr>
            <a:r>
              <a:rPr lang="en" sz="1400">
                <a:solidFill>
                  <a:schemeClr val="dk1"/>
                </a:solidFill>
              </a:rPr>
              <a:t>Project Scope Stage-2</a:t>
            </a:r>
            <a:endParaRPr sz="1400">
              <a:solidFill>
                <a:schemeClr val="dk1"/>
              </a:solidFill>
            </a:endParaRPr>
          </a:p>
          <a:p>
            <a:pPr indent="-317500" lvl="1" marL="914400" rtl="0" algn="l">
              <a:lnSpc>
                <a:spcPct val="105000"/>
              </a:lnSpc>
              <a:spcBef>
                <a:spcPts val="0"/>
              </a:spcBef>
              <a:spcAft>
                <a:spcPts val="0"/>
              </a:spcAft>
              <a:buClr>
                <a:schemeClr val="dk1"/>
              </a:buClr>
              <a:buSzPts val="1400"/>
              <a:buAutoNum type="alphaLcPeriod"/>
            </a:pPr>
            <a:r>
              <a:rPr lang="en" sz="1400">
                <a:solidFill>
                  <a:schemeClr val="dk1"/>
                </a:solidFill>
              </a:rPr>
              <a:t>T</a:t>
            </a:r>
            <a:r>
              <a:rPr lang="en" sz="1400">
                <a:solidFill>
                  <a:schemeClr val="dk1"/>
                </a:solidFill>
              </a:rPr>
              <a:t>he entire system was reconstructed, in order to get an understanding of how we can transmit messages effectively using a more resilient encryption layer</a:t>
            </a:r>
            <a:endParaRPr sz="1400">
              <a:solidFill>
                <a:schemeClr val="dk1"/>
              </a:solidFill>
            </a:endParaRPr>
          </a:p>
          <a:p>
            <a:pPr indent="-317500" lvl="1" marL="914400" rtl="0" algn="l">
              <a:lnSpc>
                <a:spcPct val="105000"/>
              </a:lnSpc>
              <a:spcBef>
                <a:spcPts val="0"/>
              </a:spcBef>
              <a:spcAft>
                <a:spcPts val="0"/>
              </a:spcAft>
              <a:buClr>
                <a:schemeClr val="dk1"/>
              </a:buClr>
              <a:buSzPts val="1400"/>
              <a:buAutoNum type="alphaLcPeriod"/>
            </a:pPr>
            <a:r>
              <a:rPr lang="en" sz="1400">
                <a:solidFill>
                  <a:schemeClr val="dk1"/>
                </a:solidFill>
              </a:rPr>
              <a:t>Evaluation, selection and implementation of a  better  encryption algorithm enabling the system to be more efficient (XOR encryption layer </a:t>
            </a:r>
            <a:r>
              <a:rPr lang="en" sz="1400">
                <a:solidFill>
                  <a:schemeClr val="dk1"/>
                </a:solidFill>
              </a:rPr>
              <a:t>replaced with Hill Cipher Algorithm)</a:t>
            </a:r>
            <a:r>
              <a:rPr lang="en" sz="1400">
                <a:solidFill>
                  <a:schemeClr val="dk1"/>
                </a:solidFill>
              </a:rPr>
              <a:t> </a:t>
            </a:r>
            <a:endParaRPr sz="1400">
              <a:solidFill>
                <a:schemeClr val="dk1"/>
              </a:solidFill>
            </a:endParaRPr>
          </a:p>
          <a:p>
            <a:pPr indent="-317500" lvl="1" marL="914400" rtl="0" algn="l">
              <a:lnSpc>
                <a:spcPct val="105000"/>
              </a:lnSpc>
              <a:spcBef>
                <a:spcPts val="0"/>
              </a:spcBef>
              <a:spcAft>
                <a:spcPts val="0"/>
              </a:spcAft>
              <a:buClr>
                <a:schemeClr val="dk1"/>
              </a:buClr>
              <a:buSzPts val="1400"/>
              <a:buAutoNum type="alphaLcPeriod"/>
            </a:pPr>
            <a:r>
              <a:rPr lang="en" sz="1400">
                <a:solidFill>
                  <a:schemeClr val="dk1"/>
                </a:solidFill>
              </a:rPr>
              <a:t>Modifying the Hill Cipher Algorithm to </a:t>
            </a:r>
            <a:r>
              <a:rPr lang="en" sz="1400">
                <a:solidFill>
                  <a:schemeClr val="dk1"/>
                </a:solidFill>
              </a:rPr>
              <a:t>enable</a:t>
            </a:r>
            <a:r>
              <a:rPr lang="en" sz="1400">
                <a:solidFill>
                  <a:schemeClr val="dk1"/>
                </a:solidFill>
              </a:rPr>
              <a:t> the system to handle large message size</a:t>
            </a:r>
            <a:endParaRPr sz="1400">
              <a:solidFill>
                <a:schemeClr val="dk1"/>
              </a:solidFill>
            </a:endParaRPr>
          </a:p>
          <a:p>
            <a:pPr indent="-317500" lvl="1" marL="914400" rtl="0" algn="l">
              <a:lnSpc>
                <a:spcPct val="105000"/>
              </a:lnSpc>
              <a:spcBef>
                <a:spcPts val="0"/>
              </a:spcBef>
              <a:spcAft>
                <a:spcPts val="0"/>
              </a:spcAft>
              <a:buClr>
                <a:schemeClr val="dk1"/>
              </a:buClr>
              <a:buSzPts val="1400"/>
              <a:buAutoNum type="alphaLcPeriod"/>
            </a:pPr>
            <a:r>
              <a:rPr lang="en" sz="1400">
                <a:solidFill>
                  <a:schemeClr val="dk1"/>
                </a:solidFill>
              </a:rPr>
              <a:t>Others Changes - adding a </a:t>
            </a:r>
            <a:r>
              <a:rPr lang="en" sz="1400">
                <a:solidFill>
                  <a:schemeClr val="dk1"/>
                </a:solidFill>
              </a:rPr>
              <a:t>status</a:t>
            </a:r>
            <a:r>
              <a:rPr lang="en" sz="1400">
                <a:solidFill>
                  <a:schemeClr val="dk1"/>
                </a:solidFill>
              </a:rPr>
              <a:t> bar while transmission of the messages, enabling the server to start automatically, dockerizing the file </a:t>
            </a:r>
            <a:endParaRPr sz="1400">
              <a:solidFill>
                <a:schemeClr val="dk1"/>
              </a:solidFill>
            </a:endParaRPr>
          </a:p>
        </p:txBody>
      </p:sp>
      <p:sp>
        <p:nvSpPr>
          <p:cNvPr id="104" name="Google Shape;104;g25df2f26b95_0_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g238be661b84_0_53"/>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Screenshots</a:t>
            </a:r>
            <a:endParaRPr/>
          </a:p>
        </p:txBody>
      </p:sp>
      <p:sp>
        <p:nvSpPr>
          <p:cNvPr id="532" name="Google Shape;532;g238be661b84_0_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33" name="Google Shape;533;g238be661b84_0_53"/>
          <p:cNvPicPr preferRelativeResize="0"/>
          <p:nvPr/>
        </p:nvPicPr>
        <p:blipFill>
          <a:blip r:embed="rId3">
            <a:alphaModFix/>
          </a:blip>
          <a:stretch>
            <a:fillRect/>
          </a:stretch>
        </p:blipFill>
        <p:spPr>
          <a:xfrm>
            <a:off x="525808" y="2152700"/>
            <a:ext cx="4283492" cy="2170200"/>
          </a:xfrm>
          <a:prstGeom prst="rect">
            <a:avLst/>
          </a:prstGeom>
          <a:noFill/>
          <a:ln>
            <a:noFill/>
          </a:ln>
        </p:spPr>
      </p:pic>
      <p:sp>
        <p:nvSpPr>
          <p:cNvPr id="534" name="Google Shape;534;g238be661b84_0_53"/>
          <p:cNvSpPr txBox="1"/>
          <p:nvPr/>
        </p:nvSpPr>
        <p:spPr>
          <a:xfrm>
            <a:off x="1997200" y="4473200"/>
            <a:ext cx="1340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Sender</a:t>
            </a:r>
            <a:endParaRPr>
              <a:latin typeface="Roboto"/>
              <a:ea typeface="Roboto"/>
              <a:cs typeface="Roboto"/>
              <a:sym typeface="Roboto"/>
            </a:endParaRPr>
          </a:p>
        </p:txBody>
      </p:sp>
      <p:sp>
        <p:nvSpPr>
          <p:cNvPr id="535" name="Google Shape;535;g238be661b84_0_53"/>
          <p:cNvSpPr txBox="1"/>
          <p:nvPr/>
        </p:nvSpPr>
        <p:spPr>
          <a:xfrm>
            <a:off x="6294475" y="4473200"/>
            <a:ext cx="1340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Receiver</a:t>
            </a:r>
            <a:endParaRPr>
              <a:latin typeface="Roboto"/>
              <a:ea typeface="Roboto"/>
              <a:cs typeface="Roboto"/>
              <a:sym typeface="Roboto"/>
            </a:endParaRPr>
          </a:p>
        </p:txBody>
      </p:sp>
      <p:sp>
        <p:nvSpPr>
          <p:cNvPr id="536" name="Google Shape;536;g238be661b84_0_53"/>
          <p:cNvSpPr txBox="1"/>
          <p:nvPr/>
        </p:nvSpPr>
        <p:spPr>
          <a:xfrm>
            <a:off x="441600" y="1354400"/>
            <a:ext cx="30000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t>Desktop-Mobile</a:t>
            </a:r>
            <a:endParaRPr/>
          </a:p>
          <a:p>
            <a:pPr indent="0" lvl="0" marL="0" rtl="0" algn="l">
              <a:lnSpc>
                <a:spcPct val="115000"/>
              </a:lnSpc>
              <a:spcBef>
                <a:spcPts val="0"/>
              </a:spcBef>
              <a:spcAft>
                <a:spcPts val="0"/>
              </a:spcAft>
              <a:buNone/>
            </a:pPr>
            <a:r>
              <a:rPr lang="en"/>
              <a:t>File size: 2.2MB, type:pdf </a:t>
            </a:r>
            <a:endParaRPr/>
          </a:p>
        </p:txBody>
      </p:sp>
      <p:pic>
        <p:nvPicPr>
          <p:cNvPr id="537" name="Google Shape;537;g238be661b84_0_53"/>
          <p:cNvPicPr preferRelativeResize="0"/>
          <p:nvPr/>
        </p:nvPicPr>
        <p:blipFill>
          <a:blip r:embed="rId4">
            <a:alphaModFix/>
          </a:blip>
          <a:stretch>
            <a:fillRect/>
          </a:stretch>
        </p:blipFill>
        <p:spPr>
          <a:xfrm>
            <a:off x="6294475" y="1545775"/>
            <a:ext cx="1440375" cy="29274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g238be661b84_0_63"/>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Screenshots</a:t>
            </a:r>
            <a:endParaRPr/>
          </a:p>
        </p:txBody>
      </p:sp>
      <p:sp>
        <p:nvSpPr>
          <p:cNvPr id="543" name="Google Shape;543;g238be661b84_0_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44" name="Google Shape;544;g238be661b84_0_63"/>
          <p:cNvSpPr txBox="1"/>
          <p:nvPr/>
        </p:nvSpPr>
        <p:spPr>
          <a:xfrm>
            <a:off x="1311688" y="4748750"/>
            <a:ext cx="1340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Sender</a:t>
            </a:r>
            <a:endParaRPr>
              <a:latin typeface="Roboto"/>
              <a:ea typeface="Roboto"/>
              <a:cs typeface="Roboto"/>
              <a:sym typeface="Roboto"/>
            </a:endParaRPr>
          </a:p>
        </p:txBody>
      </p:sp>
      <p:sp>
        <p:nvSpPr>
          <p:cNvPr id="545" name="Google Shape;545;g238be661b84_0_63"/>
          <p:cNvSpPr txBox="1"/>
          <p:nvPr/>
        </p:nvSpPr>
        <p:spPr>
          <a:xfrm>
            <a:off x="6294475" y="4473200"/>
            <a:ext cx="134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Receiver</a:t>
            </a:r>
            <a:endParaRPr>
              <a:latin typeface="Roboto"/>
              <a:ea typeface="Roboto"/>
              <a:cs typeface="Roboto"/>
              <a:sym typeface="Roboto"/>
            </a:endParaRPr>
          </a:p>
        </p:txBody>
      </p:sp>
      <p:sp>
        <p:nvSpPr>
          <p:cNvPr id="546" name="Google Shape;546;g238be661b84_0_63"/>
          <p:cNvSpPr txBox="1"/>
          <p:nvPr/>
        </p:nvSpPr>
        <p:spPr>
          <a:xfrm>
            <a:off x="551050" y="1301300"/>
            <a:ext cx="71505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t>Mobile</a:t>
            </a:r>
            <a:r>
              <a:rPr lang="en"/>
              <a:t>-Desktop</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 File details: Type - mp3 audio, File size - 2.42 MB, Audio length - 2 minutes 38 seconds</a:t>
            </a:r>
            <a:endParaRPr/>
          </a:p>
        </p:txBody>
      </p:sp>
      <p:pic>
        <p:nvPicPr>
          <p:cNvPr id="547" name="Google Shape;547;g238be661b84_0_63"/>
          <p:cNvPicPr preferRelativeResize="0"/>
          <p:nvPr/>
        </p:nvPicPr>
        <p:blipFill>
          <a:blip r:embed="rId3">
            <a:alphaModFix/>
          </a:blip>
          <a:stretch>
            <a:fillRect/>
          </a:stretch>
        </p:blipFill>
        <p:spPr>
          <a:xfrm>
            <a:off x="1362325" y="2229738"/>
            <a:ext cx="1239425" cy="2519025"/>
          </a:xfrm>
          <a:prstGeom prst="rect">
            <a:avLst/>
          </a:prstGeom>
          <a:noFill/>
          <a:ln>
            <a:noFill/>
          </a:ln>
        </p:spPr>
      </p:pic>
      <p:pic>
        <p:nvPicPr>
          <p:cNvPr id="548" name="Google Shape;548;g238be661b84_0_63"/>
          <p:cNvPicPr preferRelativeResize="0"/>
          <p:nvPr/>
        </p:nvPicPr>
        <p:blipFill>
          <a:blip r:embed="rId4">
            <a:alphaModFix/>
          </a:blip>
          <a:stretch>
            <a:fillRect/>
          </a:stretch>
        </p:blipFill>
        <p:spPr>
          <a:xfrm>
            <a:off x="4479301" y="2503600"/>
            <a:ext cx="3890893" cy="19713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g238be661b84_0_73"/>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Screenshots</a:t>
            </a:r>
            <a:endParaRPr/>
          </a:p>
        </p:txBody>
      </p:sp>
      <p:sp>
        <p:nvSpPr>
          <p:cNvPr id="554" name="Google Shape;554;g238be661b84_0_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55" name="Google Shape;555;g238be661b84_0_73"/>
          <p:cNvSpPr txBox="1"/>
          <p:nvPr/>
        </p:nvSpPr>
        <p:spPr>
          <a:xfrm>
            <a:off x="1594575" y="4584125"/>
            <a:ext cx="1340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Sender</a:t>
            </a:r>
            <a:endParaRPr>
              <a:latin typeface="Roboto"/>
              <a:ea typeface="Roboto"/>
              <a:cs typeface="Roboto"/>
              <a:sym typeface="Roboto"/>
            </a:endParaRPr>
          </a:p>
        </p:txBody>
      </p:sp>
      <p:sp>
        <p:nvSpPr>
          <p:cNvPr id="556" name="Google Shape;556;g238be661b84_0_73"/>
          <p:cNvSpPr txBox="1"/>
          <p:nvPr/>
        </p:nvSpPr>
        <p:spPr>
          <a:xfrm>
            <a:off x="5814738" y="4584125"/>
            <a:ext cx="1340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Receiver</a:t>
            </a:r>
            <a:endParaRPr>
              <a:latin typeface="Roboto"/>
              <a:ea typeface="Roboto"/>
              <a:cs typeface="Roboto"/>
              <a:sym typeface="Roboto"/>
            </a:endParaRPr>
          </a:p>
        </p:txBody>
      </p:sp>
      <p:sp>
        <p:nvSpPr>
          <p:cNvPr id="557" name="Google Shape;557;g238be661b84_0_73"/>
          <p:cNvSpPr txBox="1"/>
          <p:nvPr/>
        </p:nvSpPr>
        <p:spPr>
          <a:xfrm>
            <a:off x="441600" y="1354400"/>
            <a:ext cx="82353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t>Mobile</a:t>
            </a:r>
            <a:r>
              <a:rPr lang="en"/>
              <a:t>-Mobile</a:t>
            </a:r>
            <a:endParaRPr/>
          </a:p>
          <a:p>
            <a:pPr indent="0" lvl="0" marL="0" rtl="0" algn="l">
              <a:lnSpc>
                <a:spcPct val="115000"/>
              </a:lnSpc>
              <a:spcBef>
                <a:spcPts val="0"/>
              </a:spcBef>
              <a:spcAft>
                <a:spcPts val="0"/>
              </a:spcAft>
              <a:buNone/>
            </a:pPr>
            <a:r>
              <a:rPr lang="en"/>
              <a:t>File details: Type - mp4 video, Size - 2.2 MB, Video length - 11 Seconds</a:t>
            </a:r>
            <a:endParaRPr/>
          </a:p>
        </p:txBody>
      </p:sp>
      <p:pic>
        <p:nvPicPr>
          <p:cNvPr id="558" name="Google Shape;558;g238be661b84_0_73"/>
          <p:cNvPicPr preferRelativeResize="0"/>
          <p:nvPr/>
        </p:nvPicPr>
        <p:blipFill>
          <a:blip r:embed="rId3">
            <a:alphaModFix/>
          </a:blip>
          <a:stretch>
            <a:fillRect/>
          </a:stretch>
        </p:blipFill>
        <p:spPr>
          <a:xfrm>
            <a:off x="1629800" y="2002400"/>
            <a:ext cx="1270275" cy="2581725"/>
          </a:xfrm>
          <a:prstGeom prst="rect">
            <a:avLst/>
          </a:prstGeom>
          <a:noFill/>
          <a:ln>
            <a:noFill/>
          </a:ln>
        </p:spPr>
      </p:pic>
      <p:pic>
        <p:nvPicPr>
          <p:cNvPr id="559" name="Google Shape;559;g238be661b84_0_73"/>
          <p:cNvPicPr preferRelativeResize="0"/>
          <p:nvPr/>
        </p:nvPicPr>
        <p:blipFill>
          <a:blip r:embed="rId4">
            <a:alphaModFix/>
          </a:blip>
          <a:stretch>
            <a:fillRect/>
          </a:stretch>
        </p:blipFill>
        <p:spPr>
          <a:xfrm>
            <a:off x="5849950" y="1974586"/>
            <a:ext cx="1270275" cy="263735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g25f333e0388_3_71"/>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lt1"/>
              </a:buClr>
              <a:buSzPts val="2800"/>
              <a:buNone/>
            </a:pPr>
            <a:r>
              <a:rPr lang="en"/>
              <a:t>Conclusion</a:t>
            </a:r>
            <a:endParaRPr/>
          </a:p>
        </p:txBody>
      </p:sp>
      <p:sp>
        <p:nvSpPr>
          <p:cNvPr id="565" name="Google Shape;565;g25f333e0388_3_71"/>
          <p:cNvSpPr txBox="1"/>
          <p:nvPr/>
        </p:nvSpPr>
        <p:spPr>
          <a:xfrm>
            <a:off x="264350" y="1578000"/>
            <a:ext cx="8520600" cy="2805600"/>
          </a:xfrm>
          <a:prstGeom prst="rect">
            <a:avLst/>
          </a:prstGeom>
          <a:noFill/>
          <a:ln>
            <a:noFill/>
          </a:ln>
        </p:spPr>
        <p:txBody>
          <a:bodyPr anchorCtr="0" anchor="t" bIns="91425" lIns="91425" spcFirstLastPara="1" rIns="91425" wrap="square" tIns="91425">
            <a:spAutoFit/>
          </a:bodyPr>
          <a:lstStyle/>
          <a:p>
            <a:pPr indent="11582" lvl="0" marL="1573" marR="91555" rtl="0" algn="just">
              <a:lnSpc>
                <a:spcPct val="150000"/>
              </a:lnSpc>
              <a:spcBef>
                <a:spcPts val="308"/>
              </a:spcBef>
              <a:spcAft>
                <a:spcPts val="0"/>
              </a:spcAft>
              <a:buClr>
                <a:srgbClr val="000000"/>
              </a:buClr>
              <a:buSzPts val="1400"/>
              <a:buFont typeface="Arial"/>
              <a:buNone/>
            </a:pPr>
            <a:r>
              <a:rPr i="0" lang="en" sz="1600" u="none" cap="none" strike="noStrike">
                <a:solidFill>
                  <a:srgbClr val="000000"/>
                </a:solidFill>
                <a:latin typeface="Roboto"/>
                <a:ea typeface="Roboto"/>
                <a:cs typeface="Roboto"/>
                <a:sym typeface="Roboto"/>
              </a:rPr>
              <a:t>Secure and Private communication is a serious issue in today’s world. One is not able to communicate with their loved ones without the fear of being spied on. </a:t>
            </a:r>
            <a:endParaRPr i="0" sz="1600" u="none" cap="none" strike="noStrike">
              <a:solidFill>
                <a:srgbClr val="000000"/>
              </a:solidFill>
              <a:latin typeface="Roboto"/>
              <a:ea typeface="Roboto"/>
              <a:cs typeface="Roboto"/>
              <a:sym typeface="Roboto"/>
            </a:endParaRPr>
          </a:p>
          <a:p>
            <a:pPr indent="11582" lvl="0" marL="1573" marR="91555" rtl="0" algn="just">
              <a:lnSpc>
                <a:spcPct val="150000"/>
              </a:lnSpc>
              <a:spcBef>
                <a:spcPts val="308"/>
              </a:spcBef>
              <a:spcAft>
                <a:spcPts val="0"/>
              </a:spcAft>
              <a:buClr>
                <a:srgbClr val="000000"/>
              </a:buClr>
              <a:buSzPts val="1400"/>
              <a:buFont typeface="Arial"/>
              <a:buNone/>
            </a:pPr>
            <a:r>
              <a:t/>
            </a:r>
            <a:endParaRPr sz="1600">
              <a:latin typeface="Roboto"/>
              <a:ea typeface="Roboto"/>
              <a:cs typeface="Roboto"/>
              <a:sym typeface="Roboto"/>
            </a:endParaRPr>
          </a:p>
          <a:p>
            <a:pPr indent="11582" lvl="0" marL="1573" marR="91555" rtl="0" algn="just">
              <a:lnSpc>
                <a:spcPct val="150000"/>
              </a:lnSpc>
              <a:spcBef>
                <a:spcPts val="308"/>
              </a:spcBef>
              <a:spcAft>
                <a:spcPts val="0"/>
              </a:spcAft>
              <a:buClr>
                <a:srgbClr val="000000"/>
              </a:buClr>
              <a:buSzPts val="1400"/>
              <a:buFont typeface="Arial"/>
              <a:buNone/>
            </a:pPr>
            <a:r>
              <a:rPr i="0" lang="en" sz="1600" u="none" cap="none" strike="noStrike">
                <a:solidFill>
                  <a:srgbClr val="000000"/>
                </a:solidFill>
                <a:latin typeface="Roboto"/>
                <a:ea typeface="Roboto"/>
                <a:cs typeface="Roboto"/>
                <a:sym typeface="Roboto"/>
              </a:rPr>
              <a:t>There is a serious lack of an Indie Secure Communication application which can be freely and securely used by the public. </a:t>
            </a:r>
            <a:endParaRPr i="0" sz="1600" u="none" cap="none" strike="noStrike">
              <a:solidFill>
                <a:srgbClr val="000000"/>
              </a:solidFill>
              <a:latin typeface="Roboto"/>
              <a:ea typeface="Roboto"/>
              <a:cs typeface="Roboto"/>
              <a:sym typeface="Roboto"/>
            </a:endParaRPr>
          </a:p>
          <a:p>
            <a:pPr indent="11582" lvl="0" marL="1573" marR="91555" rtl="0" algn="just">
              <a:lnSpc>
                <a:spcPct val="150000"/>
              </a:lnSpc>
              <a:spcBef>
                <a:spcPts val="308"/>
              </a:spcBef>
              <a:spcAft>
                <a:spcPts val="0"/>
              </a:spcAft>
              <a:buClr>
                <a:srgbClr val="000000"/>
              </a:buClr>
              <a:buSzPts val="1400"/>
              <a:buFont typeface="Arial"/>
              <a:buNone/>
            </a:pPr>
            <a:r>
              <a:t/>
            </a:r>
            <a:endParaRPr sz="1600">
              <a:latin typeface="Roboto"/>
              <a:ea typeface="Roboto"/>
              <a:cs typeface="Roboto"/>
              <a:sym typeface="Roboto"/>
            </a:endParaRPr>
          </a:p>
          <a:p>
            <a:pPr indent="11582" lvl="0" marL="1573" marR="91555" rtl="0" algn="just">
              <a:lnSpc>
                <a:spcPct val="150000"/>
              </a:lnSpc>
              <a:spcBef>
                <a:spcPts val="308"/>
              </a:spcBef>
              <a:spcAft>
                <a:spcPts val="0"/>
              </a:spcAft>
              <a:buClr>
                <a:srgbClr val="000000"/>
              </a:buClr>
              <a:buSzPts val="1400"/>
              <a:buFont typeface="Arial"/>
              <a:buNone/>
            </a:pPr>
            <a:r>
              <a:rPr i="0" lang="en" sz="1600" u="none" cap="none" strike="noStrike">
                <a:solidFill>
                  <a:srgbClr val="000000"/>
                </a:solidFill>
                <a:latin typeface="Roboto"/>
                <a:ea typeface="Roboto"/>
                <a:cs typeface="Roboto"/>
                <a:sym typeface="Roboto"/>
              </a:rPr>
              <a:t>This project can solve this by using private servers without any external entity interference.</a:t>
            </a:r>
            <a:endParaRPr i="0" sz="1600" u="none" cap="none" strike="noStrike">
              <a:solidFill>
                <a:srgbClr val="000000"/>
              </a:solidFill>
              <a:latin typeface="Roboto"/>
              <a:ea typeface="Roboto"/>
              <a:cs typeface="Roboto"/>
              <a:sym typeface="Roboto"/>
            </a:endParaRPr>
          </a:p>
        </p:txBody>
      </p:sp>
      <p:sp>
        <p:nvSpPr>
          <p:cNvPr id="566" name="Google Shape;566;g25f333e0388_3_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g25f4749c88f_0_3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Future Scope</a:t>
            </a:r>
            <a:endParaRPr/>
          </a:p>
        </p:txBody>
      </p:sp>
      <p:sp>
        <p:nvSpPr>
          <p:cNvPr id="572" name="Google Shape;572;g25f4749c88f_0_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73" name="Google Shape;573;g25f4749c88f_0_30"/>
          <p:cNvSpPr txBox="1"/>
          <p:nvPr/>
        </p:nvSpPr>
        <p:spPr>
          <a:xfrm>
            <a:off x="653600" y="1747650"/>
            <a:ext cx="7818900" cy="28275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Font typeface="Roboto"/>
              <a:buChar char="●"/>
            </a:pPr>
            <a:r>
              <a:rPr lang="en" sz="1600">
                <a:latin typeface="Roboto"/>
                <a:ea typeface="Roboto"/>
                <a:cs typeface="Roboto"/>
                <a:sym typeface="Roboto"/>
              </a:rPr>
              <a:t>Add functionality for authorization of users in the room</a:t>
            </a:r>
            <a:endParaRPr sz="1600">
              <a:latin typeface="Roboto"/>
              <a:ea typeface="Roboto"/>
              <a:cs typeface="Roboto"/>
              <a:sym typeface="Roboto"/>
            </a:endParaRPr>
          </a:p>
          <a:p>
            <a:pPr indent="-330200" lvl="0" marL="457200" rtl="0" algn="l">
              <a:lnSpc>
                <a:spcPct val="150000"/>
              </a:lnSpc>
              <a:spcBef>
                <a:spcPts val="0"/>
              </a:spcBef>
              <a:spcAft>
                <a:spcPts val="0"/>
              </a:spcAft>
              <a:buSzPts val="1600"/>
              <a:buFont typeface="Roboto"/>
              <a:buChar char="●"/>
            </a:pPr>
            <a:r>
              <a:rPr lang="en" sz="1600">
                <a:latin typeface="Roboto"/>
                <a:ea typeface="Roboto"/>
                <a:cs typeface="Roboto"/>
                <a:sym typeface="Roboto"/>
              </a:rPr>
              <a:t>Add a storage mechanism for messages so that the messages are stored when the user is offline and are transmitted when the user comes back online</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 sz="1600">
                <a:latin typeface="Roboto"/>
                <a:ea typeface="Roboto"/>
                <a:cs typeface="Roboto"/>
                <a:sym typeface="Roboto"/>
              </a:rPr>
              <a:t>Increase transmission speed for file transfers by either optimizing encryption algorithm or improving network routing</a:t>
            </a:r>
            <a:endParaRPr sz="1600">
              <a:latin typeface="Roboto"/>
              <a:ea typeface="Roboto"/>
              <a:cs typeface="Roboto"/>
              <a:sym typeface="Roboto"/>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13"/>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References</a:t>
            </a:r>
            <a:endParaRPr/>
          </a:p>
        </p:txBody>
      </p:sp>
      <p:sp>
        <p:nvSpPr>
          <p:cNvPr id="579" name="Google Shape;579;p13"/>
          <p:cNvSpPr txBox="1"/>
          <p:nvPr>
            <p:ph idx="1" type="body"/>
          </p:nvPr>
        </p:nvSpPr>
        <p:spPr>
          <a:xfrm>
            <a:off x="311700" y="1505700"/>
            <a:ext cx="8390100" cy="32277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SzPts val="1000"/>
              <a:buAutoNum type="arabicPeriod"/>
            </a:pPr>
            <a:r>
              <a:rPr lang="en" sz="1000">
                <a:solidFill>
                  <a:srgbClr val="000000"/>
                </a:solidFill>
                <a:highlight>
                  <a:srgbClr val="FFFBFA"/>
                </a:highlight>
              </a:rPr>
              <a:t>Cohn-Gordon, K., Cremers, C., Dowling, B., Garratt, L., &amp; Stebila, D. (2020) “A Formal Security Analysis of the Signal Messaging Protocol.” Journal of Cryptology 33 (4): 1914– 1983. </a:t>
            </a:r>
            <a:r>
              <a:rPr lang="en" sz="1000" u="sng">
                <a:solidFill>
                  <a:srgbClr val="3273DC"/>
                </a:solidFill>
                <a:highlight>
                  <a:srgbClr val="FFFBFA"/>
                </a:highlight>
                <a:hlinkClick r:id="rId3">
                  <a:extLst>
                    <a:ext uri="{A12FA001-AC4F-418D-AE19-62706E023703}">
                      <ahyp:hlinkClr val="tx"/>
                    </a:ext>
                  </a:extLst>
                </a:hlinkClick>
              </a:rPr>
              <a:t>https://doi.org/10.1007/s00145-020-09360-1</a:t>
            </a:r>
            <a:endParaRPr sz="1000">
              <a:solidFill>
                <a:srgbClr val="3273DC"/>
              </a:solidFill>
              <a:highlight>
                <a:srgbClr val="FFFBFA"/>
              </a:highlight>
            </a:endParaRPr>
          </a:p>
          <a:p>
            <a:pPr indent="-292100" lvl="0" marL="457200" rtl="0" algn="l">
              <a:lnSpc>
                <a:spcPct val="115000"/>
              </a:lnSpc>
              <a:spcBef>
                <a:spcPts val="0"/>
              </a:spcBef>
              <a:spcAft>
                <a:spcPts val="0"/>
              </a:spcAft>
              <a:buSzPts val="1000"/>
              <a:buAutoNum type="arabicPeriod"/>
            </a:pPr>
            <a:r>
              <a:rPr lang="en" sz="1000">
                <a:solidFill>
                  <a:srgbClr val="000000"/>
                </a:solidFill>
                <a:highlight>
                  <a:srgbClr val="FFFBFA"/>
                </a:highlight>
              </a:rPr>
              <a:t>Raman Singh, Hitesh Tewari. (2021) “Blockchain-Enabled End-to-End Encryption for Instant Messaging Applications.” </a:t>
            </a:r>
            <a:r>
              <a:rPr lang="en" sz="1000" u="sng">
                <a:solidFill>
                  <a:srgbClr val="3273DC"/>
                </a:solidFill>
                <a:highlight>
                  <a:srgbClr val="FFFBFA"/>
                </a:highlight>
                <a:hlinkClick r:id="rId4">
                  <a:extLst>
                    <a:ext uri="{A12FA001-AC4F-418D-AE19-62706E023703}">
                      <ahyp:hlinkClr val="tx"/>
                    </a:ext>
                  </a:extLst>
                </a:hlinkClick>
              </a:rPr>
              <a:t>https://arxiv.org/abs/2104.08494</a:t>
            </a:r>
            <a:endParaRPr sz="1000">
              <a:solidFill>
                <a:srgbClr val="3273DC"/>
              </a:solidFill>
              <a:highlight>
                <a:srgbClr val="FFFBFA"/>
              </a:highlight>
            </a:endParaRPr>
          </a:p>
          <a:p>
            <a:pPr indent="-292100" lvl="0" marL="457200" rtl="0" algn="l">
              <a:lnSpc>
                <a:spcPct val="115000"/>
              </a:lnSpc>
              <a:spcBef>
                <a:spcPts val="0"/>
              </a:spcBef>
              <a:spcAft>
                <a:spcPts val="0"/>
              </a:spcAft>
              <a:buClr>
                <a:srgbClr val="000000"/>
              </a:buClr>
              <a:buSzPts val="1000"/>
              <a:buAutoNum type="arabicPeriod"/>
            </a:pPr>
            <a:r>
              <a:rPr lang="en" sz="1000">
                <a:solidFill>
                  <a:srgbClr val="000000"/>
                </a:solidFill>
                <a:highlight>
                  <a:srgbClr val="FFFBFA"/>
                </a:highlight>
              </a:rPr>
              <a:t>Botha, J.G., Van ‘t Wout, M.C. and Leenen, L. (2019) “A comparison of chat applications in terms of security and privacy.” 18th European Conference on Cyber Warfare and Security, University of Coimbra, Portugal.</a:t>
            </a:r>
            <a:endParaRPr sz="1000">
              <a:solidFill>
                <a:srgbClr val="000000"/>
              </a:solidFill>
              <a:highlight>
                <a:srgbClr val="FFFBFA"/>
              </a:highlight>
            </a:endParaRPr>
          </a:p>
          <a:p>
            <a:pPr indent="-292100" lvl="0" marL="457200" rtl="0" algn="l">
              <a:lnSpc>
                <a:spcPct val="115000"/>
              </a:lnSpc>
              <a:spcBef>
                <a:spcPts val="0"/>
              </a:spcBef>
              <a:spcAft>
                <a:spcPts val="0"/>
              </a:spcAft>
              <a:buClr>
                <a:srgbClr val="000000"/>
              </a:buClr>
              <a:buSzPts val="1000"/>
              <a:buAutoNum type="arabicPeriod"/>
            </a:pPr>
            <a:r>
              <a:rPr lang="en" sz="1000">
                <a:solidFill>
                  <a:srgbClr val="000000"/>
                </a:solidFill>
                <a:highlight>
                  <a:srgbClr val="FFFBFA"/>
                </a:highlight>
              </a:rPr>
              <a:t>Sabah, Noor &amp; Mohamad, Jamal &amp; Dhannoon, Ban N. (2017) “Developing an End-to-End Secure Chat Application.” International Journal of Computer Science and Network Security.</a:t>
            </a:r>
            <a:endParaRPr sz="1000">
              <a:solidFill>
                <a:srgbClr val="000000"/>
              </a:solidFill>
              <a:highlight>
                <a:srgbClr val="FFFBFA"/>
              </a:highlight>
            </a:endParaRPr>
          </a:p>
          <a:p>
            <a:pPr indent="-292100" lvl="0" marL="457200" rtl="0" algn="l">
              <a:lnSpc>
                <a:spcPct val="115000"/>
              </a:lnSpc>
              <a:spcBef>
                <a:spcPts val="0"/>
              </a:spcBef>
              <a:spcAft>
                <a:spcPts val="0"/>
              </a:spcAft>
              <a:buClr>
                <a:srgbClr val="000000"/>
              </a:buClr>
              <a:buSzPts val="1000"/>
              <a:buAutoNum type="arabicPeriod"/>
            </a:pPr>
            <a:r>
              <a:rPr lang="en" sz="1000">
                <a:solidFill>
                  <a:srgbClr val="000000"/>
                </a:solidFill>
                <a:highlight>
                  <a:srgbClr val="FFFBFA"/>
                </a:highlight>
              </a:rPr>
              <a:t>M. B. Kılıç , "Encryption Methods and Comparison of Popular Chat Applications", Advances in Artificial Intelligence Research, vol. 1, no. 2, pp. 52-59, Sep. 2021</a:t>
            </a:r>
            <a:endParaRPr sz="1000">
              <a:solidFill>
                <a:srgbClr val="000000"/>
              </a:solidFill>
              <a:highlight>
                <a:srgbClr val="FFFBFA"/>
              </a:highlight>
            </a:endParaRPr>
          </a:p>
          <a:p>
            <a:pPr indent="-292100" lvl="0" marL="457200" rtl="0" algn="l">
              <a:lnSpc>
                <a:spcPct val="115000"/>
              </a:lnSpc>
              <a:spcBef>
                <a:spcPts val="0"/>
              </a:spcBef>
              <a:spcAft>
                <a:spcPts val="0"/>
              </a:spcAft>
              <a:buSzPts val="1000"/>
              <a:buAutoNum type="arabicPeriod"/>
            </a:pPr>
            <a:r>
              <a:rPr lang="en" sz="1000">
                <a:solidFill>
                  <a:srgbClr val="000000"/>
                </a:solidFill>
              </a:rPr>
              <a:t>Kseniia Ermoshina, Francesca Musiani, Harry Halpin. “End-to-End Encrypted Messaging Protocols: An Overview”. Internet Science. INSCI 2016. Lecture Notes in Computer Science(), vol 9934. Springer, Cham. </a:t>
            </a:r>
            <a:r>
              <a:rPr lang="en" sz="1000" u="sng">
                <a:solidFill>
                  <a:srgbClr val="1155CC"/>
                </a:solidFill>
                <a:highlight>
                  <a:srgbClr val="FCFCFC"/>
                </a:highlight>
                <a:hlinkClick r:id="rId5">
                  <a:extLst>
                    <a:ext uri="{A12FA001-AC4F-418D-AE19-62706E023703}">
                      <ahyp:hlinkClr val="tx"/>
                    </a:ext>
                  </a:extLst>
                </a:hlinkClick>
              </a:rPr>
              <a:t>https://doi.org/10.1007/978-3-319-45982-0_22</a:t>
            </a:r>
            <a:endParaRPr sz="1000">
              <a:solidFill>
                <a:srgbClr val="000000"/>
              </a:solidFill>
            </a:endParaRPr>
          </a:p>
          <a:p>
            <a:pPr indent="-292100" lvl="0" marL="457200" rtl="0" algn="just">
              <a:lnSpc>
                <a:spcPct val="100000"/>
              </a:lnSpc>
              <a:spcBef>
                <a:spcPts val="0"/>
              </a:spcBef>
              <a:spcAft>
                <a:spcPts val="0"/>
              </a:spcAft>
              <a:buSzPts val="1000"/>
              <a:buAutoNum type="arabicPeriod"/>
            </a:pPr>
            <a:r>
              <a:rPr lang="en" sz="1000">
                <a:solidFill>
                  <a:srgbClr val="000000"/>
                </a:solidFill>
              </a:rPr>
              <a:t>Discussion on projects using XMPP-based Instant Messaging on </a:t>
            </a:r>
            <a:r>
              <a:rPr lang="en" sz="1000" u="sng">
                <a:solidFill>
                  <a:srgbClr val="1155CC"/>
                </a:solidFill>
                <a:hlinkClick r:id="rId6">
                  <a:extLst>
                    <a:ext uri="{A12FA001-AC4F-418D-AE19-62706E023703}">
                      <ahyp:hlinkClr val="tx"/>
                    </a:ext>
                  </a:extLst>
                </a:hlinkClick>
              </a:rPr>
              <a:t>https://xmpp.org/uses/instant-messaging/</a:t>
            </a:r>
            <a:endParaRPr sz="1000">
              <a:solidFill>
                <a:srgbClr val="000000"/>
              </a:solidFill>
            </a:endParaRPr>
          </a:p>
          <a:p>
            <a:pPr indent="-292100" lvl="0" marL="457200" rtl="0" algn="just">
              <a:lnSpc>
                <a:spcPct val="100000"/>
              </a:lnSpc>
              <a:spcBef>
                <a:spcPts val="0"/>
              </a:spcBef>
              <a:spcAft>
                <a:spcPts val="0"/>
              </a:spcAft>
              <a:buSzPts val="1000"/>
              <a:buAutoNum type="arabicPeriod"/>
            </a:pPr>
            <a:r>
              <a:rPr lang="en" sz="1000">
                <a:solidFill>
                  <a:srgbClr val="000000"/>
                </a:solidFill>
              </a:rPr>
              <a:t>Document on the X3DH key agreement protocol on </a:t>
            </a:r>
            <a:r>
              <a:rPr lang="en" sz="1000" u="sng">
                <a:solidFill>
                  <a:srgbClr val="1155CC"/>
                </a:solidFill>
                <a:hlinkClick r:id="rId7">
                  <a:extLst>
                    <a:ext uri="{A12FA001-AC4F-418D-AE19-62706E023703}">
                      <ahyp:hlinkClr val="tx"/>
                    </a:ext>
                  </a:extLst>
                </a:hlinkClick>
              </a:rPr>
              <a:t>https://signal.org/docs/specifications/x3dh/</a:t>
            </a:r>
            <a:endParaRPr sz="1000">
              <a:solidFill>
                <a:srgbClr val="000000"/>
              </a:solidFill>
            </a:endParaRPr>
          </a:p>
          <a:p>
            <a:pPr indent="-292100" lvl="0" marL="457200" rtl="0" algn="l">
              <a:lnSpc>
                <a:spcPct val="100000"/>
              </a:lnSpc>
              <a:spcBef>
                <a:spcPts val="0"/>
              </a:spcBef>
              <a:spcAft>
                <a:spcPts val="0"/>
              </a:spcAft>
              <a:buSzPts val="1000"/>
              <a:buAutoNum type="arabicPeriod"/>
            </a:pPr>
            <a:r>
              <a:rPr lang="en" sz="1000">
                <a:solidFill>
                  <a:srgbClr val="000000"/>
                </a:solidFill>
              </a:rPr>
              <a:t>S. Blake-Wilson, D. Johnson, and A. Menezes, “Key agreement protocols and their security analysis,” in Cryptography and Coding: 6th IMA International Conference Cirencester, UK, December 17–19, 1997 Proceedings, 1997. </a:t>
            </a:r>
            <a:r>
              <a:rPr lang="en" sz="1000" u="sng">
                <a:solidFill>
                  <a:srgbClr val="3273DC"/>
                </a:solidFill>
                <a:highlight>
                  <a:srgbClr val="FFFFFF"/>
                </a:highlight>
                <a:hlinkClick r:id="rId8">
                  <a:extLst>
                    <a:ext uri="{A12FA001-AC4F-418D-AE19-62706E023703}">
                      <ahyp:hlinkClr val="tx"/>
                    </a:ext>
                  </a:extLst>
                </a:hlinkClick>
              </a:rPr>
              <a:t>http://citeseerx.ist.psu.edu/viewdoc/summary?doi=10.1.1.25.387</a:t>
            </a:r>
            <a:endParaRPr sz="1000" u="sng">
              <a:solidFill>
                <a:srgbClr val="000000"/>
              </a:solidFill>
            </a:endParaRPr>
          </a:p>
          <a:p>
            <a:pPr indent="-292100" lvl="0" marL="457200" rtl="0" algn="just">
              <a:lnSpc>
                <a:spcPct val="100000"/>
              </a:lnSpc>
              <a:spcBef>
                <a:spcPts val="0"/>
              </a:spcBef>
              <a:spcAft>
                <a:spcPts val="0"/>
              </a:spcAft>
              <a:buSzPts val="1000"/>
              <a:buAutoNum type="arabicPeriod"/>
            </a:pPr>
            <a:r>
              <a:rPr lang="en" sz="1000">
                <a:solidFill>
                  <a:srgbClr val="000000"/>
                </a:solidFill>
              </a:rPr>
              <a:t>Overview of XMPP </a:t>
            </a:r>
            <a:r>
              <a:rPr lang="en" sz="1000" u="sng">
                <a:solidFill>
                  <a:srgbClr val="1155CC"/>
                </a:solidFill>
                <a:hlinkClick r:id="rId9">
                  <a:extLst>
                    <a:ext uri="{A12FA001-AC4F-418D-AE19-62706E023703}">
                      <ahyp:hlinkClr val="tx"/>
                    </a:ext>
                  </a:extLst>
                </a:hlinkClick>
              </a:rPr>
              <a:t>https://xmpp.org/about/technology-overview.html</a:t>
            </a:r>
            <a:r>
              <a:rPr lang="en" sz="1000">
                <a:solidFill>
                  <a:srgbClr val="000000"/>
                </a:solidFill>
              </a:rPr>
              <a:t> </a:t>
            </a:r>
            <a:endParaRPr sz="1000">
              <a:solidFill>
                <a:srgbClr val="000000"/>
              </a:solidFill>
            </a:endParaRPr>
          </a:p>
          <a:p>
            <a:pPr indent="-292100" lvl="0" marL="457200" rtl="0" algn="l">
              <a:lnSpc>
                <a:spcPct val="100000"/>
              </a:lnSpc>
              <a:spcBef>
                <a:spcPts val="0"/>
              </a:spcBef>
              <a:spcAft>
                <a:spcPts val="0"/>
              </a:spcAft>
              <a:buSzPts val="1000"/>
              <a:buAutoNum type="arabicPeriod"/>
            </a:pPr>
            <a:r>
              <a:rPr lang="en" sz="1000">
                <a:solidFill>
                  <a:srgbClr val="000000"/>
                </a:solidFill>
              </a:rPr>
              <a:t>Document on double ratchet algorithm on </a:t>
            </a:r>
            <a:r>
              <a:rPr lang="en" sz="1000" u="sng">
                <a:solidFill>
                  <a:srgbClr val="1155CC"/>
                </a:solidFill>
                <a:hlinkClick r:id="rId10">
                  <a:extLst>
                    <a:ext uri="{A12FA001-AC4F-418D-AE19-62706E023703}">
                      <ahyp:hlinkClr val="tx"/>
                    </a:ext>
                  </a:extLst>
                </a:hlinkClick>
              </a:rPr>
              <a:t>https://signal.org/docs/specifications/doubleratchet/</a:t>
            </a:r>
            <a:endParaRPr sz="1000">
              <a:solidFill>
                <a:srgbClr val="000000"/>
              </a:solidFill>
            </a:endParaRPr>
          </a:p>
          <a:p>
            <a:pPr indent="-292100" lvl="0" marL="457200" rtl="0" algn="l">
              <a:lnSpc>
                <a:spcPct val="100000"/>
              </a:lnSpc>
              <a:spcBef>
                <a:spcPts val="0"/>
              </a:spcBef>
              <a:spcAft>
                <a:spcPts val="0"/>
              </a:spcAft>
              <a:buSzPts val="1000"/>
              <a:buAutoNum type="arabicPeriod"/>
            </a:pPr>
            <a:r>
              <a:rPr lang="en" sz="1000">
                <a:solidFill>
                  <a:srgbClr val="1B1B1B"/>
                </a:solidFill>
                <a:highlight>
                  <a:srgbClr val="FFFFFF"/>
                </a:highlight>
              </a:rPr>
              <a:t>T. Perrin and M. Marlinspike, “The X3DH Key Agreement Protocol,” 2016. </a:t>
            </a:r>
            <a:r>
              <a:rPr lang="en" sz="1000" u="sng">
                <a:solidFill>
                  <a:srgbClr val="3273DC"/>
                </a:solidFill>
                <a:highlight>
                  <a:srgbClr val="FFFFFF"/>
                </a:highlight>
                <a:hlinkClick r:id="rId11">
                  <a:extLst>
                    <a:ext uri="{A12FA001-AC4F-418D-AE19-62706E023703}">
                      <ahyp:hlinkClr val="tx"/>
                    </a:ext>
                  </a:extLst>
                </a:hlinkClick>
              </a:rPr>
              <a:t>https://whispersystems.org/docs/specifications/x3dh/</a:t>
            </a:r>
            <a:endParaRPr sz="1000">
              <a:solidFill>
                <a:srgbClr val="000000"/>
              </a:solidFill>
              <a:highlight>
                <a:srgbClr val="FFFBFA"/>
              </a:highlight>
            </a:endParaRPr>
          </a:p>
        </p:txBody>
      </p:sp>
      <p:sp>
        <p:nvSpPr>
          <p:cNvPr id="580" name="Google Shape;580;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g25eb8fc1ef0_0_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Testing of Existing System</a:t>
            </a:r>
            <a:endParaRPr/>
          </a:p>
        </p:txBody>
      </p:sp>
      <p:sp>
        <p:nvSpPr>
          <p:cNvPr id="110" name="Google Shape;110;g25eb8fc1ef0_0_0"/>
          <p:cNvSpPr txBox="1"/>
          <p:nvPr>
            <p:ph idx="1" type="body"/>
          </p:nvPr>
        </p:nvSpPr>
        <p:spPr>
          <a:xfrm>
            <a:off x="311700" y="1355825"/>
            <a:ext cx="8520600" cy="3076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1B1B1B"/>
              </a:buClr>
              <a:buSzPts val="1600"/>
              <a:buAutoNum type="arabicPeriod"/>
            </a:pPr>
            <a:r>
              <a:rPr lang="en" sz="1600">
                <a:solidFill>
                  <a:srgbClr val="1B1B1B"/>
                </a:solidFill>
              </a:rPr>
              <a:t>Successfully installed setup of the project built previously using the cookbook provided and tested it for all possible combinations of device and network combinations</a:t>
            </a:r>
            <a:endParaRPr sz="1600">
              <a:solidFill>
                <a:srgbClr val="1B1B1B"/>
              </a:solidFill>
            </a:endParaRPr>
          </a:p>
          <a:p>
            <a:pPr indent="-330200" lvl="1" marL="1828800" rtl="0" algn="l">
              <a:spcBef>
                <a:spcPts val="0"/>
              </a:spcBef>
              <a:spcAft>
                <a:spcPts val="0"/>
              </a:spcAft>
              <a:buClr>
                <a:srgbClr val="1B1B1B"/>
              </a:buClr>
              <a:buSzPts val="1600"/>
              <a:buAutoNum type="alphaLcPeriod"/>
            </a:pPr>
            <a:r>
              <a:rPr lang="en" sz="1600">
                <a:solidFill>
                  <a:srgbClr val="1B1B1B"/>
                </a:solidFill>
              </a:rPr>
              <a:t>Mobile - Mobile, </a:t>
            </a:r>
            <a:endParaRPr sz="1600">
              <a:solidFill>
                <a:srgbClr val="1B1B1B"/>
              </a:solidFill>
            </a:endParaRPr>
          </a:p>
          <a:p>
            <a:pPr indent="-330200" lvl="1" marL="1828800" rtl="0" algn="l">
              <a:spcBef>
                <a:spcPts val="0"/>
              </a:spcBef>
              <a:spcAft>
                <a:spcPts val="0"/>
              </a:spcAft>
              <a:buClr>
                <a:srgbClr val="1B1B1B"/>
              </a:buClr>
              <a:buSzPts val="1600"/>
              <a:buAutoNum type="alphaLcPeriod"/>
            </a:pPr>
            <a:r>
              <a:rPr lang="en" sz="1600">
                <a:solidFill>
                  <a:srgbClr val="1B1B1B"/>
                </a:solidFill>
              </a:rPr>
              <a:t>Mobile - Desktop, </a:t>
            </a:r>
            <a:endParaRPr sz="1600">
              <a:solidFill>
                <a:srgbClr val="1B1B1B"/>
              </a:solidFill>
            </a:endParaRPr>
          </a:p>
          <a:p>
            <a:pPr indent="-330200" lvl="1" marL="1828800" rtl="0" algn="l">
              <a:spcBef>
                <a:spcPts val="0"/>
              </a:spcBef>
              <a:spcAft>
                <a:spcPts val="0"/>
              </a:spcAft>
              <a:buClr>
                <a:srgbClr val="1B1B1B"/>
              </a:buClr>
              <a:buSzPts val="1600"/>
              <a:buAutoNum type="alphaLcPeriod"/>
            </a:pPr>
            <a:r>
              <a:rPr lang="en" sz="1600">
                <a:solidFill>
                  <a:srgbClr val="1B1B1B"/>
                </a:solidFill>
              </a:rPr>
              <a:t>Desktop - Mobile </a:t>
            </a:r>
            <a:endParaRPr sz="1600">
              <a:solidFill>
                <a:srgbClr val="1B1B1B"/>
              </a:solidFill>
            </a:endParaRPr>
          </a:p>
          <a:p>
            <a:pPr indent="-330200" lvl="1" marL="1828800" rtl="0" algn="l">
              <a:spcBef>
                <a:spcPts val="0"/>
              </a:spcBef>
              <a:spcAft>
                <a:spcPts val="0"/>
              </a:spcAft>
              <a:buClr>
                <a:srgbClr val="1B1B1B"/>
              </a:buClr>
              <a:buSzPts val="1600"/>
              <a:buAutoNum type="alphaLcPeriod"/>
            </a:pPr>
            <a:r>
              <a:rPr lang="en" sz="1600">
                <a:solidFill>
                  <a:srgbClr val="1B1B1B"/>
                </a:solidFill>
              </a:rPr>
              <a:t>Desktop - Desktop</a:t>
            </a:r>
            <a:endParaRPr sz="1600">
              <a:solidFill>
                <a:srgbClr val="1B1B1B"/>
              </a:solidFill>
            </a:endParaRPr>
          </a:p>
          <a:p>
            <a:pPr indent="-330200" lvl="0" marL="457200" rtl="0" algn="l">
              <a:spcBef>
                <a:spcPts val="0"/>
              </a:spcBef>
              <a:spcAft>
                <a:spcPts val="0"/>
              </a:spcAft>
              <a:buClr>
                <a:srgbClr val="1B1B1B"/>
              </a:buClr>
              <a:buSzPts val="1600"/>
              <a:buAutoNum type="arabicPeriod"/>
            </a:pPr>
            <a:r>
              <a:rPr lang="en" sz="1600">
                <a:solidFill>
                  <a:srgbClr val="1B1B1B"/>
                </a:solidFill>
              </a:rPr>
              <a:t>For all above the combinations of devices connected to the same network as well as different network. </a:t>
            </a:r>
            <a:endParaRPr sz="1600">
              <a:solidFill>
                <a:srgbClr val="1B1B1B"/>
              </a:solidFill>
            </a:endParaRPr>
          </a:p>
          <a:p>
            <a:pPr indent="-330200" lvl="0" marL="457200" rtl="0" algn="l">
              <a:spcBef>
                <a:spcPts val="0"/>
              </a:spcBef>
              <a:spcAft>
                <a:spcPts val="0"/>
              </a:spcAft>
              <a:buClr>
                <a:srgbClr val="1B1B1B"/>
              </a:buClr>
              <a:buSzPts val="1600"/>
              <a:buAutoNum type="arabicPeriod"/>
            </a:pPr>
            <a:r>
              <a:rPr lang="en" sz="1600">
                <a:solidFill>
                  <a:srgbClr val="1B1B1B"/>
                </a:solidFill>
              </a:rPr>
              <a:t>Making it operational for audio and video messages apart from general text messages</a:t>
            </a:r>
            <a:endParaRPr sz="1600">
              <a:solidFill>
                <a:srgbClr val="1B1B1B"/>
              </a:solidFill>
            </a:endParaRPr>
          </a:p>
          <a:p>
            <a:pPr indent="-330200" lvl="0" marL="457200" rtl="0" algn="l">
              <a:spcBef>
                <a:spcPts val="0"/>
              </a:spcBef>
              <a:spcAft>
                <a:spcPts val="0"/>
              </a:spcAft>
              <a:buClr>
                <a:srgbClr val="1B1B1B"/>
              </a:buClr>
              <a:buSzPts val="1600"/>
              <a:buAutoNum type="arabicPeriod"/>
            </a:pPr>
            <a:r>
              <a:rPr lang="en" sz="1600">
                <a:solidFill>
                  <a:srgbClr val="1B1B1B"/>
                </a:solidFill>
              </a:rPr>
              <a:t>The errors present in the previous cookbook were rectified as well as updated in the present cookbook.</a:t>
            </a:r>
            <a:endParaRPr sz="1600">
              <a:solidFill>
                <a:srgbClr val="1B1B1B"/>
              </a:solidFill>
            </a:endParaRPr>
          </a:p>
          <a:p>
            <a:pPr indent="0" lvl="0" marL="457200" rtl="0" algn="l">
              <a:spcBef>
                <a:spcPts val="1200"/>
              </a:spcBef>
              <a:spcAft>
                <a:spcPts val="1200"/>
              </a:spcAft>
              <a:buNone/>
            </a:pPr>
            <a:r>
              <a:t/>
            </a:r>
            <a:endParaRPr b="1" sz="1600">
              <a:solidFill>
                <a:srgbClr val="1B1B1B"/>
              </a:solidFill>
            </a:endParaRPr>
          </a:p>
        </p:txBody>
      </p:sp>
      <p:sp>
        <p:nvSpPr>
          <p:cNvPr id="111" name="Google Shape;111;g25eb8fc1ef0_0_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g25f466bc908_0_113"/>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t>Testing the application</a:t>
            </a:r>
            <a:endParaRPr/>
          </a:p>
        </p:txBody>
      </p:sp>
      <p:sp>
        <p:nvSpPr>
          <p:cNvPr id="117" name="Google Shape;117;g25f466bc908_0_113"/>
          <p:cNvSpPr txBox="1"/>
          <p:nvPr/>
        </p:nvSpPr>
        <p:spPr>
          <a:xfrm>
            <a:off x="342250" y="1564575"/>
            <a:ext cx="8419200" cy="400200"/>
          </a:xfrm>
          <a:prstGeom prst="rect">
            <a:avLst/>
          </a:prstGeom>
          <a:noFill/>
          <a:ln>
            <a:noFill/>
          </a:ln>
        </p:spPr>
        <p:txBody>
          <a:bodyPr anchorCtr="0" anchor="t" bIns="91425" lIns="91425" spcFirstLastPara="1" rIns="91425" wrap="square" tIns="91425">
            <a:spAutoFit/>
          </a:bodyPr>
          <a:lstStyle/>
          <a:p>
            <a:pPr indent="-317500" lvl="0" marL="457200" marR="0" rtl="0" algn="ctr">
              <a:lnSpc>
                <a:spcPct val="100000"/>
              </a:lnSpc>
              <a:spcBef>
                <a:spcPts val="0"/>
              </a:spcBef>
              <a:spcAft>
                <a:spcPts val="0"/>
              </a:spcAft>
              <a:buClr>
                <a:srgbClr val="000000"/>
              </a:buClr>
              <a:buSzPts val="1400"/>
              <a:buFont typeface="Roboto"/>
              <a:buAutoNum type="arabicPeriod"/>
            </a:pPr>
            <a:r>
              <a:rPr b="0" i="0" lang="en" sz="1400" u="none" cap="none" strike="noStrike">
                <a:solidFill>
                  <a:srgbClr val="000000"/>
                </a:solidFill>
                <a:latin typeface="Roboto"/>
                <a:ea typeface="Roboto"/>
                <a:cs typeface="Roboto"/>
                <a:sym typeface="Roboto"/>
              </a:rPr>
              <a:t>Mobile to Mobile</a:t>
            </a:r>
            <a:endParaRPr b="0" i="0" sz="1400" u="none" cap="none" strike="noStrike">
              <a:solidFill>
                <a:srgbClr val="000000"/>
              </a:solidFill>
              <a:latin typeface="Roboto"/>
              <a:ea typeface="Roboto"/>
              <a:cs typeface="Roboto"/>
              <a:sym typeface="Roboto"/>
            </a:endParaRPr>
          </a:p>
        </p:txBody>
      </p:sp>
      <p:pic>
        <p:nvPicPr>
          <p:cNvPr id="118" name="Google Shape;118;g25f466bc908_0_113"/>
          <p:cNvPicPr preferRelativeResize="0"/>
          <p:nvPr/>
        </p:nvPicPr>
        <p:blipFill rotWithShape="1">
          <a:blip r:embed="rId3">
            <a:alphaModFix/>
          </a:blip>
          <a:srcRect b="14965" l="0" r="0" t="0"/>
          <a:stretch/>
        </p:blipFill>
        <p:spPr>
          <a:xfrm>
            <a:off x="437875" y="2082825"/>
            <a:ext cx="1900025" cy="2943325"/>
          </a:xfrm>
          <a:prstGeom prst="rect">
            <a:avLst/>
          </a:prstGeom>
          <a:noFill/>
          <a:ln>
            <a:noFill/>
          </a:ln>
        </p:spPr>
      </p:pic>
      <p:pic>
        <p:nvPicPr>
          <p:cNvPr id="119" name="Google Shape;119;g25f466bc908_0_113"/>
          <p:cNvPicPr preferRelativeResize="0"/>
          <p:nvPr/>
        </p:nvPicPr>
        <p:blipFill rotWithShape="1">
          <a:blip r:embed="rId4">
            <a:alphaModFix/>
          </a:blip>
          <a:srcRect b="0" l="0" r="0" t="0"/>
          <a:stretch/>
        </p:blipFill>
        <p:spPr>
          <a:xfrm>
            <a:off x="2445688" y="2082837"/>
            <a:ext cx="1832150" cy="2943326"/>
          </a:xfrm>
          <a:prstGeom prst="rect">
            <a:avLst/>
          </a:prstGeom>
          <a:noFill/>
          <a:ln>
            <a:noFill/>
          </a:ln>
        </p:spPr>
      </p:pic>
      <p:pic>
        <p:nvPicPr>
          <p:cNvPr id="120" name="Google Shape;120;g25f466bc908_0_113"/>
          <p:cNvPicPr preferRelativeResize="0"/>
          <p:nvPr/>
        </p:nvPicPr>
        <p:blipFill rotWithShape="1">
          <a:blip r:embed="rId5">
            <a:alphaModFix/>
          </a:blip>
          <a:srcRect b="0" l="0" r="0" t="0"/>
          <a:stretch/>
        </p:blipFill>
        <p:spPr>
          <a:xfrm>
            <a:off x="5163675" y="2082837"/>
            <a:ext cx="1707750" cy="2943325"/>
          </a:xfrm>
          <a:prstGeom prst="rect">
            <a:avLst/>
          </a:prstGeom>
          <a:noFill/>
          <a:ln>
            <a:noFill/>
          </a:ln>
        </p:spPr>
      </p:pic>
      <p:pic>
        <p:nvPicPr>
          <p:cNvPr id="121" name="Google Shape;121;g25f466bc908_0_113"/>
          <p:cNvPicPr preferRelativeResize="0"/>
          <p:nvPr/>
        </p:nvPicPr>
        <p:blipFill rotWithShape="1">
          <a:blip r:embed="rId6">
            <a:alphaModFix/>
          </a:blip>
          <a:srcRect b="0" l="0" r="0" t="0"/>
          <a:stretch/>
        </p:blipFill>
        <p:spPr>
          <a:xfrm>
            <a:off x="6982950" y="2100546"/>
            <a:ext cx="1637026" cy="290789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g25f466bc908_0_122"/>
          <p:cNvPicPr preferRelativeResize="0"/>
          <p:nvPr/>
        </p:nvPicPr>
        <p:blipFill rotWithShape="1">
          <a:blip r:embed="rId3">
            <a:alphaModFix/>
          </a:blip>
          <a:srcRect b="0" l="0" r="0" t="0"/>
          <a:stretch/>
        </p:blipFill>
        <p:spPr>
          <a:xfrm>
            <a:off x="2243891" y="1305935"/>
            <a:ext cx="2025535" cy="3750893"/>
          </a:xfrm>
          <a:prstGeom prst="rect">
            <a:avLst/>
          </a:prstGeom>
          <a:noFill/>
          <a:ln>
            <a:noFill/>
          </a:ln>
        </p:spPr>
      </p:pic>
      <p:pic>
        <p:nvPicPr>
          <p:cNvPr id="127" name="Google Shape;127;g25f466bc908_0_122"/>
          <p:cNvPicPr preferRelativeResize="0"/>
          <p:nvPr/>
        </p:nvPicPr>
        <p:blipFill rotWithShape="1">
          <a:blip r:embed="rId4">
            <a:alphaModFix/>
          </a:blip>
          <a:srcRect b="0" l="0" r="0" t="0"/>
          <a:stretch/>
        </p:blipFill>
        <p:spPr>
          <a:xfrm>
            <a:off x="99800" y="1305935"/>
            <a:ext cx="2025541" cy="3750894"/>
          </a:xfrm>
          <a:prstGeom prst="rect">
            <a:avLst/>
          </a:prstGeom>
          <a:noFill/>
          <a:ln>
            <a:noFill/>
          </a:ln>
        </p:spPr>
      </p:pic>
      <p:pic>
        <p:nvPicPr>
          <p:cNvPr id="128" name="Google Shape;128;g25f466bc908_0_122"/>
          <p:cNvPicPr preferRelativeResize="0"/>
          <p:nvPr/>
        </p:nvPicPr>
        <p:blipFill rotWithShape="1">
          <a:blip r:embed="rId5">
            <a:alphaModFix/>
          </a:blip>
          <a:srcRect b="0" l="0" r="0" t="0"/>
          <a:stretch/>
        </p:blipFill>
        <p:spPr>
          <a:xfrm>
            <a:off x="4683231" y="1305935"/>
            <a:ext cx="1978439" cy="3750894"/>
          </a:xfrm>
          <a:prstGeom prst="rect">
            <a:avLst/>
          </a:prstGeom>
          <a:noFill/>
          <a:ln>
            <a:noFill/>
          </a:ln>
        </p:spPr>
      </p:pic>
      <p:pic>
        <p:nvPicPr>
          <p:cNvPr id="129" name="Google Shape;129;g25f466bc908_0_122"/>
          <p:cNvPicPr preferRelativeResize="0"/>
          <p:nvPr/>
        </p:nvPicPr>
        <p:blipFill rotWithShape="1">
          <a:blip r:embed="rId6">
            <a:alphaModFix/>
          </a:blip>
          <a:srcRect b="0" l="0" r="0" t="0"/>
          <a:stretch/>
        </p:blipFill>
        <p:spPr>
          <a:xfrm>
            <a:off x="6743598" y="1305925"/>
            <a:ext cx="2017696" cy="3750893"/>
          </a:xfrm>
          <a:prstGeom prst="rect">
            <a:avLst/>
          </a:prstGeom>
          <a:noFill/>
          <a:ln>
            <a:noFill/>
          </a:ln>
        </p:spPr>
      </p:pic>
      <p:sp>
        <p:nvSpPr>
          <p:cNvPr id="130" name="Google Shape;130;g25f466bc908_0_122"/>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rgbClr val="000000"/>
              </a:buClr>
              <a:buSzPct val="100000"/>
              <a:buFont typeface="Arial"/>
              <a:buNone/>
            </a:pPr>
            <a:r>
              <a:rPr lang="en"/>
              <a:t>Testing the application</a:t>
            </a:r>
            <a:endParaRPr/>
          </a:p>
          <a:p>
            <a:pPr indent="0" lvl="0" marL="0" rtl="0" algn="l">
              <a:spcBef>
                <a:spcPts val="0"/>
              </a:spcBef>
              <a:spcAft>
                <a:spcPts val="0"/>
              </a:spcAft>
              <a:buNone/>
            </a:pPr>
            <a:r>
              <a:t/>
            </a:r>
            <a:endParaRPr/>
          </a:p>
        </p:txBody>
      </p:sp>
      <p:sp>
        <p:nvSpPr>
          <p:cNvPr id="131" name="Google Shape;131;g25f466bc908_0_1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Priya123</dc:creator>
</cp:coreProperties>
</file>